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20"/>
  </p:notesMasterIdLst>
  <p:sldIdLst>
    <p:sldId id="256" r:id="rId2"/>
    <p:sldId id="261" r:id="rId3"/>
    <p:sldId id="331" r:id="rId4"/>
    <p:sldId id="310" r:id="rId5"/>
    <p:sldId id="327" r:id="rId6"/>
    <p:sldId id="257" r:id="rId7"/>
    <p:sldId id="328" r:id="rId8"/>
    <p:sldId id="324" r:id="rId9"/>
    <p:sldId id="325" r:id="rId10"/>
    <p:sldId id="326" r:id="rId11"/>
    <p:sldId id="264" r:id="rId12"/>
    <p:sldId id="311" r:id="rId13"/>
    <p:sldId id="312" r:id="rId14"/>
    <p:sldId id="332" r:id="rId15"/>
    <p:sldId id="333" r:id="rId16"/>
    <p:sldId id="334" r:id="rId17"/>
    <p:sldId id="313" r:id="rId18"/>
    <p:sldId id="25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980" autoAdjust="0"/>
  </p:normalViewPr>
  <p:slideViewPr>
    <p:cSldViewPr snapToGrid="0">
      <p:cViewPr varScale="1">
        <p:scale>
          <a:sx n="71" d="100"/>
          <a:sy n="71" d="100"/>
        </p:scale>
        <p:origin x="106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University%20Works\4%20TH%20Year\EE596%20Image%20and%20Video%20Coding\mini%20project\My\Results\ImageCompression_result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Compression ratio vs Q-level</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Compression ratio</c:v>
                </c:pt>
              </c:strCache>
            </c:strRef>
          </c:tx>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gs>
                  <a:gs pos="90000">
                    <a:schemeClr val="accent2">
                      <a:shade val="100000"/>
                      <a:satMod val="105000"/>
                    </a:schemeClr>
                  </a:gs>
                  <a:gs pos="100000">
                    <a:schemeClr val="accent2">
                      <a:shade val="80000"/>
                      <a:satMod val="120000"/>
                    </a:schemeClr>
                  </a:gs>
                </a:gsLst>
                <a:path path="circle">
                  <a:fillToRect l="100000" t="100000" r="100000" b="100000"/>
                </a:path>
              </a:gradFill>
              <a:ln w="95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xVal>
            <c:numRef>
              <c:f>Sheet1!$A$2:$A$5</c:f>
              <c:numCache>
                <c:formatCode>General</c:formatCode>
                <c:ptCount val="4"/>
                <c:pt idx="0">
                  <c:v>4</c:v>
                </c:pt>
                <c:pt idx="1">
                  <c:v>8</c:v>
                </c:pt>
                <c:pt idx="2">
                  <c:v>16</c:v>
                </c:pt>
                <c:pt idx="3">
                  <c:v>32</c:v>
                </c:pt>
              </c:numCache>
            </c:numRef>
          </c:xVal>
          <c:yVal>
            <c:numRef>
              <c:f>Sheet1!$B$2:$B$5</c:f>
              <c:numCache>
                <c:formatCode>General</c:formatCode>
                <c:ptCount val="4"/>
                <c:pt idx="0">
                  <c:v>2.93</c:v>
                </c:pt>
                <c:pt idx="1">
                  <c:v>5.2</c:v>
                </c:pt>
                <c:pt idx="2">
                  <c:v>10.06</c:v>
                </c:pt>
                <c:pt idx="3">
                  <c:v>23.69</c:v>
                </c:pt>
              </c:numCache>
            </c:numRef>
          </c:yVal>
          <c:smooth val="0"/>
          <c:extLst>
            <c:ext xmlns:c16="http://schemas.microsoft.com/office/drawing/2014/chart" uri="{C3380CC4-5D6E-409C-BE32-E72D297353CC}">
              <c16:uniqueId val="{00000000-C6F0-42E2-95E3-4256976DD3F4}"/>
            </c:ext>
          </c:extLst>
        </c:ser>
        <c:dLbls>
          <c:dLblPos val="t"/>
          <c:showLegendKey val="0"/>
          <c:showVal val="1"/>
          <c:showCatName val="0"/>
          <c:showSerName val="0"/>
          <c:showPercent val="0"/>
          <c:showBubbleSize val="0"/>
        </c:dLbls>
        <c:axId val="449219807"/>
        <c:axId val="449210687"/>
      </c:scatterChart>
      <c:valAx>
        <c:axId val="449219807"/>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Q-level</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49210687"/>
        <c:crosses val="autoZero"/>
        <c:crossBetween val="midCat"/>
      </c:valAx>
      <c:valAx>
        <c:axId val="44921068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Compression Ratio</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49219807"/>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dirty="0"/>
              <a:t>PSNR value vs Q-level</a:t>
            </a:r>
          </a:p>
        </c:rich>
      </c:tx>
      <c:layout>
        <c:manualLayout>
          <c:xMode val="edge"/>
          <c:yMode val="edge"/>
          <c:x val="0.36543744531933509"/>
          <c:y val="4.1666666666666664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Sheet1!$C$1</c:f>
              <c:strCache>
                <c:ptCount val="1"/>
                <c:pt idx="0">
                  <c:v>PSNR value</c:v>
                </c:pt>
              </c:strCache>
            </c:strRef>
          </c:tx>
          <c:spPr>
            <a:ln w="95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gs>
                  <a:gs pos="90000">
                    <a:schemeClr val="accent4">
                      <a:shade val="100000"/>
                      <a:satMod val="105000"/>
                    </a:schemeClr>
                  </a:gs>
                  <a:gs pos="100000">
                    <a:schemeClr val="accent4">
                      <a:shade val="80000"/>
                      <a:satMod val="120000"/>
                    </a:schemeClr>
                  </a:gs>
                </a:gsLst>
                <a:path path="circle">
                  <a:fillToRect l="100000" t="100000" r="100000" b="100000"/>
                </a:path>
              </a:gradFill>
              <a:ln w="9525" cap="rnd">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xVal>
            <c:numRef>
              <c:f>Sheet1!$A$2:$A$5</c:f>
              <c:numCache>
                <c:formatCode>General</c:formatCode>
                <c:ptCount val="4"/>
                <c:pt idx="0">
                  <c:v>4</c:v>
                </c:pt>
                <c:pt idx="1">
                  <c:v>8</c:v>
                </c:pt>
                <c:pt idx="2">
                  <c:v>16</c:v>
                </c:pt>
                <c:pt idx="3">
                  <c:v>32</c:v>
                </c:pt>
              </c:numCache>
            </c:numRef>
          </c:xVal>
          <c:yVal>
            <c:numRef>
              <c:f>Sheet1!$C$2:$C$5</c:f>
              <c:numCache>
                <c:formatCode>General</c:formatCode>
                <c:ptCount val="4"/>
                <c:pt idx="0">
                  <c:v>31.26</c:v>
                </c:pt>
                <c:pt idx="1">
                  <c:v>28.46</c:v>
                </c:pt>
                <c:pt idx="2">
                  <c:v>24.9</c:v>
                </c:pt>
                <c:pt idx="3">
                  <c:v>20.95</c:v>
                </c:pt>
              </c:numCache>
            </c:numRef>
          </c:yVal>
          <c:smooth val="0"/>
          <c:extLst>
            <c:ext xmlns:c16="http://schemas.microsoft.com/office/drawing/2014/chart" uri="{C3380CC4-5D6E-409C-BE32-E72D297353CC}">
              <c16:uniqueId val="{00000000-B93D-4D4C-BAE1-00CC0EAD5989}"/>
            </c:ext>
          </c:extLst>
        </c:ser>
        <c:dLbls>
          <c:dLblPos val="t"/>
          <c:showLegendKey val="0"/>
          <c:showVal val="1"/>
          <c:showCatName val="0"/>
          <c:showSerName val="0"/>
          <c:showPercent val="0"/>
          <c:showBubbleSize val="0"/>
        </c:dLbls>
        <c:axId val="531284127"/>
        <c:axId val="531279327"/>
      </c:scatterChart>
      <c:valAx>
        <c:axId val="531284127"/>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Q-levels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31279327"/>
        <c:crosses val="autoZero"/>
        <c:crossBetween val="midCat"/>
      </c:valAx>
      <c:valAx>
        <c:axId val="53127932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PSNR</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31284127"/>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Bit rate(kb) vs Compression ratio</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Sheet1!$C$7</c:f>
              <c:strCache>
                <c:ptCount val="1"/>
                <c:pt idx="0">
                  <c:v>Bit rate(kb)</c:v>
                </c:pt>
              </c:strCache>
            </c:strRef>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xVal>
            <c:numRef>
              <c:f>Sheet1!$B$8:$B$15</c:f>
              <c:numCache>
                <c:formatCode>General</c:formatCode>
                <c:ptCount val="8"/>
                <c:pt idx="0">
                  <c:v>5.2</c:v>
                </c:pt>
                <c:pt idx="1">
                  <c:v>2.93</c:v>
                </c:pt>
                <c:pt idx="2">
                  <c:v>1.78</c:v>
                </c:pt>
                <c:pt idx="3">
                  <c:v>1.1299999999999999</c:v>
                </c:pt>
                <c:pt idx="4">
                  <c:v>0.73</c:v>
                </c:pt>
                <c:pt idx="5">
                  <c:v>0.49</c:v>
                </c:pt>
                <c:pt idx="6">
                  <c:v>0.53</c:v>
                </c:pt>
                <c:pt idx="7">
                  <c:v>0.53</c:v>
                </c:pt>
              </c:numCache>
            </c:numRef>
          </c:xVal>
          <c:yVal>
            <c:numRef>
              <c:f>Sheet1!$C$8:$C$15</c:f>
              <c:numCache>
                <c:formatCode>General</c:formatCode>
                <c:ptCount val="8"/>
                <c:pt idx="0">
                  <c:v>50.445</c:v>
                </c:pt>
                <c:pt idx="1">
                  <c:v>89.584000000000003</c:v>
                </c:pt>
                <c:pt idx="2">
                  <c:v>147.08000000000001</c:v>
                </c:pt>
                <c:pt idx="3">
                  <c:v>232.726</c:v>
                </c:pt>
                <c:pt idx="4">
                  <c:v>358.81599999999997</c:v>
                </c:pt>
                <c:pt idx="5">
                  <c:v>536.77800000000002</c:v>
                </c:pt>
                <c:pt idx="6">
                  <c:v>497.97800000000001</c:v>
                </c:pt>
                <c:pt idx="7">
                  <c:v>499.04700000000003</c:v>
                </c:pt>
              </c:numCache>
            </c:numRef>
          </c:yVal>
          <c:smooth val="0"/>
          <c:extLst>
            <c:ext xmlns:c16="http://schemas.microsoft.com/office/drawing/2014/chart" uri="{C3380CC4-5D6E-409C-BE32-E72D297353CC}">
              <c16:uniqueId val="{00000000-D648-4DEC-890E-E75BE1383F5F}"/>
            </c:ext>
          </c:extLst>
        </c:ser>
        <c:dLbls>
          <c:showLegendKey val="0"/>
          <c:showVal val="0"/>
          <c:showCatName val="0"/>
          <c:showSerName val="0"/>
          <c:showPercent val="0"/>
          <c:showBubbleSize val="0"/>
        </c:dLbls>
        <c:axId val="784438095"/>
        <c:axId val="892700399"/>
      </c:scatterChart>
      <c:valAx>
        <c:axId val="784438095"/>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Compression ratio</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92700399"/>
        <c:crosses val="autoZero"/>
        <c:crossBetween val="midCat"/>
      </c:valAx>
      <c:valAx>
        <c:axId val="892700399"/>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Bit rate (kb)</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7844380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B04B07-E690-4D26-8BBC-989C5DA20AAC}" type="datetimeFigureOut">
              <a:rPr lang="en-US" smtClean="0"/>
              <a:t>7/29/2023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68565-2BEA-4A32-BE74-FA44245D1CE0}" type="slidenum">
              <a:rPr lang="en-US" smtClean="0"/>
              <a:t>‹#›</a:t>
            </a:fld>
            <a:endParaRPr lang="en-US"/>
          </a:p>
        </p:txBody>
      </p:sp>
    </p:spTree>
    <p:extLst>
      <p:ext uri="{BB962C8B-B14F-4D97-AF65-F5344CB8AC3E}">
        <p14:creationId xmlns:p14="http://schemas.microsoft.com/office/powerpoint/2010/main" val="2808229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68565-2BEA-4A32-BE74-FA44245D1CE0}" type="slidenum">
              <a:rPr lang="en-US" smtClean="0"/>
              <a:t>1</a:t>
            </a:fld>
            <a:endParaRPr lang="en-US"/>
          </a:p>
        </p:txBody>
      </p:sp>
    </p:spTree>
    <p:extLst>
      <p:ext uri="{BB962C8B-B14F-4D97-AF65-F5344CB8AC3E}">
        <p14:creationId xmlns:p14="http://schemas.microsoft.com/office/powerpoint/2010/main" val="281169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68565-2BEA-4A32-BE74-FA44245D1CE0}" type="slidenum">
              <a:rPr lang="en-US" smtClean="0"/>
              <a:t>2</a:t>
            </a:fld>
            <a:endParaRPr lang="en-US"/>
          </a:p>
        </p:txBody>
      </p:sp>
    </p:spTree>
    <p:extLst>
      <p:ext uri="{BB962C8B-B14F-4D97-AF65-F5344CB8AC3E}">
        <p14:creationId xmlns:p14="http://schemas.microsoft.com/office/powerpoint/2010/main" val="2205917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68565-2BEA-4A32-BE74-FA44245D1CE0}" type="slidenum">
              <a:rPr lang="en-US" smtClean="0"/>
              <a:t>3</a:t>
            </a:fld>
            <a:endParaRPr lang="en-US"/>
          </a:p>
        </p:txBody>
      </p:sp>
    </p:spTree>
    <p:extLst>
      <p:ext uri="{BB962C8B-B14F-4D97-AF65-F5344CB8AC3E}">
        <p14:creationId xmlns:p14="http://schemas.microsoft.com/office/powerpoint/2010/main" val="4212163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68565-2BEA-4A32-BE74-FA44245D1CE0}" type="slidenum">
              <a:rPr lang="en-US" smtClean="0"/>
              <a:t>4</a:t>
            </a:fld>
            <a:endParaRPr lang="en-US"/>
          </a:p>
        </p:txBody>
      </p:sp>
    </p:spTree>
    <p:extLst>
      <p:ext uri="{BB962C8B-B14F-4D97-AF65-F5344CB8AC3E}">
        <p14:creationId xmlns:p14="http://schemas.microsoft.com/office/powerpoint/2010/main" val="3076022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68565-2BEA-4A32-BE74-FA44245D1CE0}" type="slidenum">
              <a:rPr lang="en-US" smtClean="0"/>
              <a:t>5</a:t>
            </a:fld>
            <a:endParaRPr lang="en-US"/>
          </a:p>
        </p:txBody>
      </p:sp>
    </p:spTree>
    <p:extLst>
      <p:ext uri="{BB962C8B-B14F-4D97-AF65-F5344CB8AC3E}">
        <p14:creationId xmlns:p14="http://schemas.microsoft.com/office/powerpoint/2010/main" val="321214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68565-2BEA-4A32-BE74-FA44245D1CE0}" type="slidenum">
              <a:rPr lang="en-US" smtClean="0"/>
              <a:t>8</a:t>
            </a:fld>
            <a:endParaRPr lang="en-US"/>
          </a:p>
        </p:txBody>
      </p:sp>
    </p:spTree>
    <p:extLst>
      <p:ext uri="{BB962C8B-B14F-4D97-AF65-F5344CB8AC3E}">
        <p14:creationId xmlns:p14="http://schemas.microsoft.com/office/powerpoint/2010/main" val="2950977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68565-2BEA-4A32-BE74-FA44245D1CE0}" type="slidenum">
              <a:rPr lang="en-US" smtClean="0"/>
              <a:t>11</a:t>
            </a:fld>
            <a:endParaRPr lang="en-US"/>
          </a:p>
        </p:txBody>
      </p:sp>
    </p:spTree>
    <p:extLst>
      <p:ext uri="{BB962C8B-B14F-4D97-AF65-F5344CB8AC3E}">
        <p14:creationId xmlns:p14="http://schemas.microsoft.com/office/powerpoint/2010/main" val="2666414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68565-2BEA-4A32-BE74-FA44245D1CE0}" type="slidenum">
              <a:rPr lang="en-US" smtClean="0"/>
              <a:t>12</a:t>
            </a:fld>
            <a:endParaRPr lang="en-US"/>
          </a:p>
        </p:txBody>
      </p:sp>
    </p:spTree>
    <p:extLst>
      <p:ext uri="{BB962C8B-B14F-4D97-AF65-F5344CB8AC3E}">
        <p14:creationId xmlns:p14="http://schemas.microsoft.com/office/powerpoint/2010/main" val="4055787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50913AA4-B0A8-4B67-BBC0-FF03BA21BEC1}" type="datetimeFigureOut">
              <a:rPr lang="en-US" smtClean="0"/>
              <a:t>7/29/2023</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8C365534-5C5D-4624-98B1-0CEADEE4D023}"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97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913AA4-B0A8-4B67-BBC0-FF03BA21BEC1}"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65534-5C5D-4624-98B1-0CEADEE4D023}" type="slidenum">
              <a:rPr lang="en-US" smtClean="0"/>
              <a:t>‹#›</a:t>
            </a:fld>
            <a:endParaRPr lang="en-US"/>
          </a:p>
        </p:txBody>
      </p:sp>
    </p:spTree>
    <p:extLst>
      <p:ext uri="{BB962C8B-B14F-4D97-AF65-F5344CB8AC3E}">
        <p14:creationId xmlns:p14="http://schemas.microsoft.com/office/powerpoint/2010/main" val="177931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913AA4-B0A8-4B67-BBC0-FF03BA21BEC1}"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65534-5C5D-4624-98B1-0CEADEE4D023}" type="slidenum">
              <a:rPr lang="en-US" smtClean="0"/>
              <a:t>‹#›</a:t>
            </a:fld>
            <a:endParaRPr lang="en-US"/>
          </a:p>
        </p:txBody>
      </p:sp>
    </p:spTree>
    <p:extLst>
      <p:ext uri="{BB962C8B-B14F-4D97-AF65-F5344CB8AC3E}">
        <p14:creationId xmlns:p14="http://schemas.microsoft.com/office/powerpoint/2010/main" val="397076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913AA4-B0A8-4B67-BBC0-FF03BA21BEC1}"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65534-5C5D-4624-98B1-0CEADEE4D023}" type="slidenum">
              <a:rPr lang="en-US" smtClean="0"/>
              <a:t>‹#›</a:t>
            </a:fld>
            <a:endParaRPr lang="en-US"/>
          </a:p>
        </p:txBody>
      </p:sp>
    </p:spTree>
    <p:extLst>
      <p:ext uri="{BB962C8B-B14F-4D97-AF65-F5344CB8AC3E}">
        <p14:creationId xmlns:p14="http://schemas.microsoft.com/office/powerpoint/2010/main" val="110664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913AA4-B0A8-4B67-BBC0-FF03BA21BEC1}"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65534-5C5D-4624-98B1-0CEADEE4D023}"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366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913AA4-B0A8-4B67-BBC0-FF03BA21BEC1}"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65534-5C5D-4624-98B1-0CEADEE4D023}" type="slidenum">
              <a:rPr lang="en-US" smtClean="0"/>
              <a:t>‹#›</a:t>
            </a:fld>
            <a:endParaRPr lang="en-US"/>
          </a:p>
        </p:txBody>
      </p:sp>
    </p:spTree>
    <p:extLst>
      <p:ext uri="{BB962C8B-B14F-4D97-AF65-F5344CB8AC3E}">
        <p14:creationId xmlns:p14="http://schemas.microsoft.com/office/powerpoint/2010/main" val="391448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913AA4-B0A8-4B67-BBC0-FF03BA21BEC1}" type="datetimeFigureOut">
              <a:rPr lang="en-US" smtClean="0"/>
              <a:t>7/29/2023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65534-5C5D-4624-98B1-0CEADEE4D023}" type="slidenum">
              <a:rPr lang="en-US" smtClean="0"/>
              <a:t>‹#›</a:t>
            </a:fld>
            <a:endParaRPr lang="en-US"/>
          </a:p>
        </p:txBody>
      </p:sp>
    </p:spTree>
    <p:extLst>
      <p:ext uri="{BB962C8B-B14F-4D97-AF65-F5344CB8AC3E}">
        <p14:creationId xmlns:p14="http://schemas.microsoft.com/office/powerpoint/2010/main" val="987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13AA4-B0A8-4B67-BBC0-FF03BA21BEC1}" type="datetimeFigureOut">
              <a:rPr lang="en-US" smtClean="0"/>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65534-5C5D-4624-98B1-0CEADEE4D023}" type="slidenum">
              <a:rPr lang="en-US" smtClean="0"/>
              <a:t>‹#›</a:t>
            </a:fld>
            <a:endParaRPr lang="en-US"/>
          </a:p>
        </p:txBody>
      </p:sp>
    </p:spTree>
    <p:extLst>
      <p:ext uri="{BB962C8B-B14F-4D97-AF65-F5344CB8AC3E}">
        <p14:creationId xmlns:p14="http://schemas.microsoft.com/office/powerpoint/2010/main" val="3315506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13AA4-B0A8-4B67-BBC0-FF03BA21BEC1}" type="datetimeFigureOut">
              <a:rPr lang="en-US" smtClean="0"/>
              <a:t>7/29/2023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65534-5C5D-4624-98B1-0CEADEE4D023}" type="slidenum">
              <a:rPr lang="en-US" smtClean="0"/>
              <a:t>‹#›</a:t>
            </a:fld>
            <a:endParaRPr lang="en-US"/>
          </a:p>
        </p:txBody>
      </p:sp>
    </p:spTree>
    <p:extLst>
      <p:ext uri="{BB962C8B-B14F-4D97-AF65-F5344CB8AC3E}">
        <p14:creationId xmlns:p14="http://schemas.microsoft.com/office/powerpoint/2010/main" val="413622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913AA4-B0A8-4B67-BBC0-FF03BA21BEC1}"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65534-5C5D-4624-98B1-0CEADEE4D023}" type="slidenum">
              <a:rPr lang="en-US" smtClean="0"/>
              <a:t>‹#›</a:t>
            </a:fld>
            <a:endParaRPr lang="en-US"/>
          </a:p>
        </p:txBody>
      </p:sp>
    </p:spTree>
    <p:extLst>
      <p:ext uri="{BB962C8B-B14F-4D97-AF65-F5344CB8AC3E}">
        <p14:creationId xmlns:p14="http://schemas.microsoft.com/office/powerpoint/2010/main" val="390841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913AA4-B0A8-4B67-BBC0-FF03BA21BEC1}"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65534-5C5D-4624-98B1-0CEADEE4D023}" type="slidenum">
              <a:rPr lang="en-US" smtClean="0"/>
              <a:t>‹#›</a:t>
            </a:fld>
            <a:endParaRPr lang="en-US"/>
          </a:p>
        </p:txBody>
      </p:sp>
    </p:spTree>
    <p:extLst>
      <p:ext uri="{BB962C8B-B14F-4D97-AF65-F5344CB8AC3E}">
        <p14:creationId xmlns:p14="http://schemas.microsoft.com/office/powerpoint/2010/main" val="824604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chemeClr val="accent4"/>
          </a:fgClr>
          <a:bgClr>
            <a:schemeClr val="bg1"/>
          </a:bgClr>
        </a:patt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50913AA4-B0A8-4B67-BBC0-FF03BA21BEC1}" type="datetimeFigureOut">
              <a:rPr lang="en-US" smtClean="0"/>
              <a:t>7/29/2023</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8C365534-5C5D-4624-98B1-0CEADEE4D023}" type="slidenum">
              <a:rPr lang="en-US" smtClean="0"/>
              <a:t>‹#›</a:t>
            </a:fld>
            <a:endParaRPr lang="en-US"/>
          </a:p>
        </p:txBody>
      </p:sp>
    </p:spTree>
    <p:extLst>
      <p:ext uri="{BB962C8B-B14F-4D97-AF65-F5344CB8AC3E}">
        <p14:creationId xmlns:p14="http://schemas.microsoft.com/office/powerpoint/2010/main" val="1499738374"/>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powershow.com/view4/4424ea-YTM5Y/Image_and_Video_Compression_powerpoint_ppt_presentation" TargetMode="External"/><Relationship Id="rId2" Type="http://schemas.openxmlformats.org/officeDocument/2006/relationships/hyperlink" Target="https://slideplayer.com/slide/5928829/" TargetMode="External"/><Relationship Id="rId1" Type="http://schemas.openxmlformats.org/officeDocument/2006/relationships/slideLayout" Target="../slideLayouts/slideLayout2.xml"/><Relationship Id="rId6" Type="http://schemas.openxmlformats.org/officeDocument/2006/relationships/hyperlink" Target="https://doi.org/10.1109/tcsvt.2006.881856" TargetMode="External"/><Relationship Id="rId5" Type="http://schemas.openxmlformats.org/officeDocument/2006/relationships/hyperlink" Target="https://www.geeksforgeeks.org/huffman-coding-greedy-algo-3/" TargetMode="External"/><Relationship Id="rId4" Type="http://schemas.openxmlformats.org/officeDocument/2006/relationships/hyperlink" Target="https://www.youtube.com/watch?v=Kv1Hiv3ox8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833191-519D-4D3E-B3A0-C6719645493F}"/>
              </a:ext>
            </a:extLst>
          </p:cNvPr>
          <p:cNvSpPr>
            <a:spLocks noGrp="1"/>
          </p:cNvSpPr>
          <p:nvPr>
            <p:ph type="ctrTitle"/>
          </p:nvPr>
        </p:nvSpPr>
        <p:spPr>
          <a:xfrm>
            <a:off x="1112520" y="690352"/>
            <a:ext cx="9966960" cy="2926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EE596 : Image and Video Coding</a:t>
            </a:r>
            <a:br>
              <a:rPr lang="en-US" b="1" dirty="0">
                <a:latin typeface="Cambria" panose="02040503050406030204" pitchFamily="18" charset="0"/>
                <a:ea typeface="Cambria" panose="02040503050406030204" pitchFamily="18" charset="0"/>
              </a:rPr>
            </a:br>
            <a:r>
              <a:rPr lang="en-US" sz="5000" b="1" dirty="0">
                <a:latin typeface="Cambria" panose="02040503050406030204" pitchFamily="18" charset="0"/>
                <a:ea typeface="Cambria" panose="02040503050406030204" pitchFamily="18" charset="0"/>
              </a:rPr>
              <a:t>Mini project</a:t>
            </a:r>
            <a:endParaRPr lang="en-US" sz="5000" dirty="0">
              <a:latin typeface="Cambria" panose="02040503050406030204" pitchFamily="18" charset="0"/>
              <a:ea typeface="Cambria" panose="02040503050406030204" pitchFamily="18" charset="0"/>
            </a:endParaRPr>
          </a:p>
        </p:txBody>
      </p:sp>
      <p:sp>
        <p:nvSpPr>
          <p:cNvPr id="5" name="Subtitle 2">
            <a:extLst>
              <a:ext uri="{FF2B5EF4-FFF2-40B4-BE49-F238E27FC236}">
                <a16:creationId xmlns:a16="http://schemas.microsoft.com/office/drawing/2014/main" id="{0691442A-7BD8-47EC-ACAF-0137D9CF2DF2}"/>
              </a:ext>
            </a:extLst>
          </p:cNvPr>
          <p:cNvSpPr>
            <a:spLocks noGrp="1"/>
          </p:cNvSpPr>
          <p:nvPr>
            <p:ph type="subTitle" idx="1"/>
          </p:nvPr>
        </p:nvSpPr>
        <p:spPr>
          <a:xfrm>
            <a:off x="6999848" y="4908129"/>
            <a:ext cx="4580375" cy="1259519"/>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9600" b="1" dirty="0">
                <a:latin typeface="Cambria" panose="02040503050406030204" pitchFamily="18" charset="0"/>
                <a:ea typeface="Cambria" panose="02040503050406030204" pitchFamily="18" charset="0"/>
                <a:cs typeface="Times New Roman" panose="02020603050405020304" pitchFamily="18" charset="0"/>
              </a:rPr>
              <a:t>E/17/199 </a:t>
            </a:r>
          </a:p>
          <a:p>
            <a:r>
              <a:rPr lang="en-US" sz="9600" b="1" dirty="0">
                <a:latin typeface="Cambria" panose="02040503050406030204" pitchFamily="18" charset="0"/>
                <a:ea typeface="Cambria" panose="02040503050406030204" pitchFamily="18" charset="0"/>
                <a:cs typeface="Times New Roman" panose="02020603050405020304" pitchFamily="18" charset="0"/>
              </a:rPr>
              <a:t>H.M.P.S. Madushan</a:t>
            </a:r>
          </a:p>
          <a:p>
            <a:endParaRPr lang="en-US" sz="2400" b="1" dirty="0">
              <a:latin typeface="Cambria" panose="02040503050406030204" pitchFamily="18" charset="0"/>
              <a:ea typeface="Cambria" panose="02040503050406030204" pitchFamily="18" charset="0"/>
              <a:cs typeface="Times New Roman" panose="02020603050405020304" pitchFamily="18" charset="0"/>
            </a:endParaRPr>
          </a:p>
          <a:p>
            <a:r>
              <a:rPr lang="en-US" sz="2400" b="1" dirty="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1355333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682D616D-CF3F-473F-8CD2-94333B2D25E0}"/>
              </a:ext>
            </a:extLst>
          </p:cNvPr>
          <p:cNvSpPr txBox="1"/>
          <p:nvPr/>
        </p:nvSpPr>
        <p:spPr>
          <a:xfrm>
            <a:off x="446106" y="3792276"/>
            <a:ext cx="11299785" cy="2566737"/>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7150">
              <a:lnSpc>
                <a:spcPct val="90000"/>
              </a:lnSpc>
              <a:spcAft>
                <a:spcPts val="600"/>
              </a:spcAft>
            </a:pPr>
            <a:endParaRPr lang="en-US" sz="2400" b="1"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3701CA50-73AC-78A6-D889-F3884AF9FBA9}"/>
              </a:ext>
            </a:extLst>
          </p:cNvPr>
          <p:cNvSpPr txBox="1"/>
          <p:nvPr/>
        </p:nvSpPr>
        <p:spPr>
          <a:xfrm>
            <a:off x="2278377" y="221202"/>
            <a:ext cx="7635240" cy="646331"/>
          </a:xfrm>
          <a:prstGeom prst="rect">
            <a:avLst/>
          </a:prstGeom>
          <a:noFill/>
        </p:spPr>
        <p:txBody>
          <a:bodyPr wrap="square">
            <a:spAutoFit/>
          </a:bodyPr>
          <a:lstStyle/>
          <a:p>
            <a:r>
              <a:rPr lang="en-US" sz="3600" b="1" u="sng" dirty="0">
                <a:latin typeface="Cambria" panose="02040503050406030204" pitchFamily="18" charset="0"/>
                <a:ea typeface="Cambria" panose="02040503050406030204" pitchFamily="18" charset="0"/>
              </a:rPr>
              <a:t>Introduction to Video Compression </a:t>
            </a:r>
          </a:p>
        </p:txBody>
      </p:sp>
      <p:pic>
        <p:nvPicPr>
          <p:cNvPr id="8" name="Picture 7" descr="A picture containing text, screenshot, diagram&#10;&#10;Description automatically generated">
            <a:extLst>
              <a:ext uri="{FF2B5EF4-FFF2-40B4-BE49-F238E27FC236}">
                <a16:creationId xmlns:a16="http://schemas.microsoft.com/office/drawing/2014/main" id="{66E56566-7D86-A01F-3235-B2DD5C0F3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278" y="867533"/>
            <a:ext cx="6881437" cy="5741085"/>
          </a:xfrm>
          <a:prstGeom prst="rect">
            <a:avLst/>
          </a:prstGeom>
          <a:ln>
            <a:noFill/>
          </a:ln>
        </p:spPr>
      </p:pic>
    </p:spTree>
    <p:extLst>
      <p:ext uri="{BB962C8B-B14F-4D97-AF65-F5344CB8AC3E}">
        <p14:creationId xmlns:p14="http://schemas.microsoft.com/office/powerpoint/2010/main" val="3095809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542CF7B-08AA-176E-A5FD-F7DC5D59E96F}"/>
              </a:ext>
            </a:extLst>
          </p:cNvPr>
          <p:cNvSpPr txBox="1"/>
          <p:nvPr/>
        </p:nvSpPr>
        <p:spPr>
          <a:xfrm>
            <a:off x="445008" y="323380"/>
            <a:ext cx="11301984" cy="646331"/>
          </a:xfrm>
          <a:prstGeom prst="rect">
            <a:avLst/>
          </a:prstGeom>
          <a:noFill/>
        </p:spPr>
        <p:txBody>
          <a:bodyPr wrap="square">
            <a:spAutoFit/>
          </a:bodyPr>
          <a:lstStyle/>
          <a:p>
            <a:r>
              <a:rPr kumimoji="0" lang="en-US" sz="3600" b="1" i="0" u="sng"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j-cs"/>
              </a:rPr>
              <a:t>Basic implementation of  Video compression system</a:t>
            </a:r>
            <a:endParaRPr lang="en-US" dirty="0"/>
          </a:p>
        </p:txBody>
      </p:sp>
      <p:sp>
        <p:nvSpPr>
          <p:cNvPr id="11" name="Content Placeholder 2">
            <a:extLst>
              <a:ext uri="{FF2B5EF4-FFF2-40B4-BE49-F238E27FC236}">
                <a16:creationId xmlns:a16="http://schemas.microsoft.com/office/drawing/2014/main" id="{F7CDAAC5-B2AA-4CD9-5D27-C206426E3123}"/>
              </a:ext>
            </a:extLst>
          </p:cNvPr>
          <p:cNvSpPr txBox="1">
            <a:spLocks/>
          </p:cNvSpPr>
          <p:nvPr/>
        </p:nvSpPr>
        <p:spPr>
          <a:xfrm>
            <a:off x="445008" y="1152591"/>
            <a:ext cx="11301984" cy="5564910"/>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398463" indent="-354013">
              <a:lnSpc>
                <a:spcPct val="80000"/>
              </a:lnSpc>
              <a:buFont typeface="+mj-lt"/>
              <a:buAutoNum type="arabicPeriod"/>
            </a:pPr>
            <a:r>
              <a:rPr lang="en-US" sz="2400" b="1" dirty="0"/>
              <a:t>Read video into frames</a:t>
            </a:r>
          </a:p>
          <a:p>
            <a:pPr marL="398463" indent="-354013">
              <a:lnSpc>
                <a:spcPct val="80000"/>
              </a:lnSpc>
              <a:buFont typeface="+mj-lt"/>
              <a:buAutoNum type="arabicPeriod"/>
            </a:pPr>
            <a:r>
              <a:rPr lang="en-US" sz="2400" b="1" dirty="0"/>
              <a:t>Setup the Q-level, macro block size and search area parameters</a:t>
            </a:r>
          </a:p>
          <a:p>
            <a:pPr marL="398463" indent="-354013">
              <a:lnSpc>
                <a:spcPct val="80000"/>
              </a:lnSpc>
              <a:buFont typeface="+mj-lt"/>
              <a:buAutoNum type="arabicPeriod"/>
            </a:pPr>
            <a:r>
              <a:rPr lang="en-US" sz="2400" b="1" dirty="0"/>
              <a:t>Each frame is converted RGB to gray scale</a:t>
            </a:r>
          </a:p>
          <a:p>
            <a:pPr marL="349250" indent="-304800">
              <a:lnSpc>
                <a:spcPct val="80000"/>
              </a:lnSpc>
              <a:buFont typeface="+mj-lt"/>
              <a:buAutoNum type="arabicPeriod"/>
            </a:pPr>
            <a:r>
              <a:rPr lang="en-US" sz="2400" b="1" dirty="0"/>
              <a:t> Divide each frame into 8x8 macro blocks</a:t>
            </a:r>
          </a:p>
          <a:p>
            <a:pPr marL="398463" indent="-354013">
              <a:lnSpc>
                <a:spcPct val="110000"/>
              </a:lnSpc>
              <a:buFont typeface="+mj-lt"/>
              <a:buAutoNum type="arabicPeriod"/>
            </a:pPr>
            <a:r>
              <a:rPr lang="en-US" sz="2400" b="1" dirty="0"/>
              <a:t>Group of Pictures (GOP) structure used is IPPP (the first frame in each group is an I-frame (Intra-coded frame), followed by three P-frames (Predictive-coded frames)</a:t>
            </a:r>
          </a:p>
          <a:p>
            <a:pPr marL="398463" indent="-354013">
              <a:lnSpc>
                <a:spcPct val="80000"/>
              </a:lnSpc>
              <a:buFont typeface="+mj-lt"/>
              <a:buAutoNum type="arabicPeriod"/>
            </a:pPr>
            <a:r>
              <a:rPr lang="en-US" sz="2400" b="1" dirty="0"/>
              <a:t>If I-frame, do encode by,</a:t>
            </a:r>
          </a:p>
          <a:p>
            <a:pPr marL="841375" indent="-342900">
              <a:lnSpc>
                <a:spcPct val="80000"/>
              </a:lnSpc>
            </a:pPr>
            <a:r>
              <a:rPr lang="en-US" sz="2400" b="1" dirty="0"/>
              <a:t>DCT Transform</a:t>
            </a:r>
          </a:p>
          <a:p>
            <a:pPr marL="841375" indent="-342900">
              <a:lnSpc>
                <a:spcPct val="80000"/>
              </a:lnSpc>
            </a:pPr>
            <a:r>
              <a:rPr lang="en-US" sz="2400" b="1" dirty="0"/>
              <a:t>Quantization</a:t>
            </a:r>
          </a:p>
          <a:p>
            <a:pPr marL="841375" indent="-342900">
              <a:lnSpc>
                <a:spcPct val="80000"/>
              </a:lnSpc>
            </a:pPr>
            <a:r>
              <a:rPr lang="en-US" sz="2400" b="1" dirty="0"/>
              <a:t>AC/DC Extraction</a:t>
            </a:r>
          </a:p>
          <a:p>
            <a:pPr marL="841375" indent="-342900">
              <a:lnSpc>
                <a:spcPct val="80000"/>
              </a:lnSpc>
            </a:pPr>
            <a:r>
              <a:rPr lang="en-US" sz="2400" b="1" dirty="0"/>
              <a:t>Differential coding on DC components </a:t>
            </a:r>
          </a:p>
          <a:p>
            <a:pPr marL="841375" indent="-342900">
              <a:lnSpc>
                <a:spcPct val="80000"/>
              </a:lnSpc>
            </a:pPr>
            <a:r>
              <a:rPr lang="en-US" sz="2400" b="1" dirty="0"/>
              <a:t>Run length coding on AC components</a:t>
            </a:r>
          </a:p>
          <a:p>
            <a:pPr marL="841375" indent="-342900">
              <a:lnSpc>
                <a:spcPct val="80000"/>
              </a:lnSpc>
            </a:pPr>
            <a:r>
              <a:rPr lang="en-US" sz="2400" b="1" dirty="0"/>
              <a:t>Huffman coding for AC &amp; DC components separately</a:t>
            </a:r>
          </a:p>
          <a:p>
            <a:pPr marL="841375" indent="-342900">
              <a:lnSpc>
                <a:spcPct val="80000"/>
              </a:lnSpc>
            </a:pPr>
            <a:r>
              <a:rPr lang="en-US" sz="2400" b="1" dirty="0"/>
              <a:t>Store AC and DC encoded bit streams </a:t>
            </a:r>
          </a:p>
          <a:p>
            <a:pPr marL="841375" indent="-342900">
              <a:lnSpc>
                <a:spcPct val="80000"/>
              </a:lnSpc>
            </a:pPr>
            <a:endParaRPr lang="en-US" b="1" dirty="0"/>
          </a:p>
          <a:p>
            <a:pPr marL="502920" indent="-457200">
              <a:lnSpc>
                <a:spcPct val="80000"/>
              </a:lnSpc>
              <a:buFont typeface="+mj-lt"/>
              <a:buAutoNum type="arabicPeriod"/>
            </a:pPr>
            <a:endParaRPr lang="en-US" b="1" dirty="0"/>
          </a:p>
          <a:p>
            <a:pPr marL="45720" indent="0">
              <a:lnSpc>
                <a:spcPct val="80000"/>
              </a:lnSpc>
              <a:buNone/>
            </a:pPr>
            <a:endParaRPr lang="en-US" altLang="ja-JP" sz="1800" dirty="0"/>
          </a:p>
          <a:p>
            <a:pPr marL="45720" indent="0">
              <a:lnSpc>
                <a:spcPct val="80000"/>
              </a:lnSpc>
              <a:buNone/>
            </a:pPr>
            <a:endParaRPr lang="en-US" sz="2000" b="1" dirty="0"/>
          </a:p>
          <a:p>
            <a:pPr marL="45720" indent="0">
              <a:lnSpc>
                <a:spcPct val="80000"/>
              </a:lnSpc>
              <a:buNone/>
            </a:pPr>
            <a:endParaRPr lang="en-US" altLang="ja-JP" sz="2400" dirty="0"/>
          </a:p>
        </p:txBody>
      </p:sp>
      <p:pic>
        <p:nvPicPr>
          <p:cNvPr id="13" name="Picture 12" descr="A picture containing text, font, screenshot, black and white&#10;&#10;Description automatically generated">
            <a:extLst>
              <a:ext uri="{FF2B5EF4-FFF2-40B4-BE49-F238E27FC236}">
                <a16:creationId xmlns:a16="http://schemas.microsoft.com/office/drawing/2014/main" id="{D102E694-BBE3-F940-52A4-8AA4EBF85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235" y="3470176"/>
            <a:ext cx="3784757" cy="2235233"/>
          </a:xfrm>
          <a:prstGeom prst="rect">
            <a:avLst/>
          </a:prstGeom>
        </p:spPr>
      </p:pic>
      <p:sp>
        <p:nvSpPr>
          <p:cNvPr id="14" name="TextBox 13">
            <a:extLst>
              <a:ext uri="{FF2B5EF4-FFF2-40B4-BE49-F238E27FC236}">
                <a16:creationId xmlns:a16="http://schemas.microsoft.com/office/drawing/2014/main" id="{A5FB270F-2141-1138-8FC4-63C10649CEA6}"/>
              </a:ext>
            </a:extLst>
          </p:cNvPr>
          <p:cNvSpPr txBox="1"/>
          <p:nvPr/>
        </p:nvSpPr>
        <p:spPr>
          <a:xfrm>
            <a:off x="8019431" y="5669894"/>
            <a:ext cx="3670364" cy="338554"/>
          </a:xfrm>
          <a:prstGeom prst="rect">
            <a:avLst/>
          </a:prstGeom>
          <a:noFill/>
        </p:spPr>
        <p:txBody>
          <a:bodyPr wrap="none" rtlCol="0">
            <a:spAutoFit/>
          </a:bodyPr>
          <a:lstStyle/>
          <a:p>
            <a:r>
              <a:rPr lang="en-US" sz="1600" dirty="0"/>
              <a:t>Figure 17: IPPP Group of Picture structure</a:t>
            </a:r>
          </a:p>
        </p:txBody>
      </p:sp>
    </p:spTree>
    <p:extLst>
      <p:ext uri="{BB962C8B-B14F-4D97-AF65-F5344CB8AC3E}">
        <p14:creationId xmlns:p14="http://schemas.microsoft.com/office/powerpoint/2010/main" val="207256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1997EDD-FC95-C352-CB00-C7EFDBFFE1E8}"/>
              </a:ext>
            </a:extLst>
          </p:cNvPr>
          <p:cNvSpPr txBox="1">
            <a:spLocks/>
          </p:cNvSpPr>
          <p:nvPr/>
        </p:nvSpPr>
        <p:spPr>
          <a:xfrm>
            <a:off x="445008" y="646545"/>
            <a:ext cx="11301984" cy="556490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398463" indent="-354013">
              <a:lnSpc>
                <a:spcPct val="80000"/>
              </a:lnSpc>
              <a:buAutoNum type="arabicPeriod" startAt="7"/>
            </a:pPr>
            <a:r>
              <a:rPr lang="en-US" b="1" dirty="0"/>
              <a:t>If  P-frame, do encode by</a:t>
            </a:r>
          </a:p>
          <a:p>
            <a:pPr marL="681038" indent="-182563">
              <a:lnSpc>
                <a:spcPct val="80000"/>
              </a:lnSpc>
            </a:pPr>
            <a:r>
              <a:rPr lang="en-US" b="1" dirty="0"/>
              <a:t>Motion estimation using full search algorithm is used to calculate Motion vector and Residual image between predicted P-frame and current P-frame </a:t>
            </a:r>
          </a:p>
          <a:p>
            <a:pPr marL="681038" indent="-182563">
              <a:lnSpc>
                <a:spcPct val="80000"/>
              </a:lnSpc>
            </a:pPr>
            <a:r>
              <a:rPr lang="en-US" b="1" dirty="0"/>
              <a:t>Huffman encode the residual frame using same procedure as before (which is done to I-frame)</a:t>
            </a:r>
          </a:p>
          <a:p>
            <a:pPr marL="681038" indent="-182563">
              <a:lnSpc>
                <a:spcPct val="80000"/>
              </a:lnSpc>
            </a:pPr>
            <a:r>
              <a:rPr lang="en-US" b="1" dirty="0"/>
              <a:t>Huffman encode Motion vectors</a:t>
            </a:r>
          </a:p>
          <a:p>
            <a:pPr marL="398463" indent="-350838">
              <a:lnSpc>
                <a:spcPct val="80000"/>
              </a:lnSpc>
              <a:buAutoNum type="arabicPeriod" startAt="8"/>
            </a:pPr>
            <a:r>
              <a:rPr lang="en-US" b="1" dirty="0"/>
              <a:t>Store the I-frame encoded AC/DC bit streams, P-frame Residual encoded AC/DC bit stream and motion vector encoded bit streams</a:t>
            </a:r>
          </a:p>
          <a:p>
            <a:pPr marL="1030288" indent="-457200">
              <a:lnSpc>
                <a:spcPct val="80000"/>
              </a:lnSpc>
              <a:tabLst>
                <a:tab pos="963613" algn="l"/>
              </a:tabLst>
            </a:pPr>
            <a:endParaRPr lang="en-US" b="1" dirty="0"/>
          </a:p>
          <a:p>
            <a:pPr marL="506412" indent="-457200">
              <a:lnSpc>
                <a:spcPct val="80000"/>
              </a:lnSpc>
              <a:buAutoNum type="arabicPeriod" startAt="8"/>
            </a:pPr>
            <a:endParaRPr lang="en-US" b="1" dirty="0"/>
          </a:p>
          <a:p>
            <a:pPr marL="506412" indent="-457200">
              <a:lnSpc>
                <a:spcPct val="80000"/>
              </a:lnSpc>
              <a:buAutoNum type="arabicPeriod" startAt="8"/>
            </a:pPr>
            <a:endParaRPr lang="en-US" b="1" dirty="0"/>
          </a:p>
          <a:p>
            <a:pPr marL="506412" indent="-457200">
              <a:lnSpc>
                <a:spcPct val="80000"/>
              </a:lnSpc>
              <a:buAutoNum type="arabicPeriod" startAt="8"/>
            </a:pPr>
            <a:endParaRPr lang="en-US" b="1" dirty="0"/>
          </a:p>
          <a:p>
            <a:pPr marL="49212" indent="0">
              <a:lnSpc>
                <a:spcPct val="80000"/>
              </a:lnSpc>
              <a:buNone/>
            </a:pPr>
            <a:endParaRPr lang="en-US" b="1" dirty="0"/>
          </a:p>
          <a:p>
            <a:pPr marL="282575" indent="-233363">
              <a:lnSpc>
                <a:spcPct val="80000"/>
              </a:lnSpc>
              <a:buNone/>
            </a:pPr>
            <a:endParaRPr lang="en-US" b="1" dirty="0"/>
          </a:p>
          <a:p>
            <a:pPr marL="282575" indent="-233363">
              <a:lnSpc>
                <a:spcPct val="80000"/>
              </a:lnSpc>
              <a:buNone/>
            </a:pPr>
            <a:endParaRPr lang="en-US" b="1" dirty="0"/>
          </a:p>
          <a:p>
            <a:pPr marL="498475" indent="0">
              <a:lnSpc>
                <a:spcPct val="80000"/>
              </a:lnSpc>
              <a:buNone/>
            </a:pPr>
            <a:endParaRPr lang="en-US" b="1" dirty="0"/>
          </a:p>
          <a:p>
            <a:pPr marL="502920" indent="-457200">
              <a:lnSpc>
                <a:spcPct val="80000"/>
              </a:lnSpc>
              <a:buFont typeface="+mj-lt"/>
              <a:buAutoNum type="arabicPeriod"/>
            </a:pPr>
            <a:endParaRPr lang="en-US" b="1" dirty="0"/>
          </a:p>
          <a:p>
            <a:pPr marL="45720" indent="0">
              <a:lnSpc>
                <a:spcPct val="80000"/>
              </a:lnSpc>
              <a:buNone/>
            </a:pPr>
            <a:endParaRPr lang="en-US" altLang="ja-JP" sz="1800" dirty="0"/>
          </a:p>
          <a:p>
            <a:pPr marL="45720" indent="0">
              <a:lnSpc>
                <a:spcPct val="80000"/>
              </a:lnSpc>
              <a:buNone/>
            </a:pPr>
            <a:endParaRPr lang="en-US" sz="2000" b="1" dirty="0"/>
          </a:p>
          <a:p>
            <a:pPr marL="45720" indent="0">
              <a:lnSpc>
                <a:spcPct val="80000"/>
              </a:lnSpc>
              <a:buNone/>
            </a:pPr>
            <a:endParaRPr lang="en-US" altLang="ja-JP" sz="2400" dirty="0"/>
          </a:p>
        </p:txBody>
      </p:sp>
      <p:pic>
        <p:nvPicPr>
          <p:cNvPr id="9" name="Picture 8" descr="A picture containing mammal, screenshot, outdoor&#10;&#10;Description automatically generated">
            <a:extLst>
              <a:ext uri="{FF2B5EF4-FFF2-40B4-BE49-F238E27FC236}">
                <a16:creationId xmlns:a16="http://schemas.microsoft.com/office/drawing/2014/main" id="{9D301633-D433-FDE7-96BE-2FDA6EB20207}"/>
              </a:ext>
            </a:extLst>
          </p:cNvPr>
          <p:cNvPicPr>
            <a:picLocks noChangeAspect="1"/>
          </p:cNvPicPr>
          <p:nvPr/>
        </p:nvPicPr>
        <p:blipFill rotWithShape="1">
          <a:blip r:embed="rId3">
            <a:extLst>
              <a:ext uri="{28A0092B-C50C-407E-A947-70E740481C1C}">
                <a14:useLocalDpi xmlns:a14="http://schemas.microsoft.com/office/drawing/2010/main" val="0"/>
              </a:ext>
            </a:extLst>
          </a:blip>
          <a:srcRect l="11149" t="33018" r="7770" b="37289"/>
          <a:stretch/>
        </p:blipFill>
        <p:spPr>
          <a:xfrm>
            <a:off x="732581" y="3915252"/>
            <a:ext cx="10726837" cy="1957648"/>
          </a:xfrm>
          <a:prstGeom prst="rect">
            <a:avLst/>
          </a:prstGeom>
        </p:spPr>
      </p:pic>
      <p:sp>
        <p:nvSpPr>
          <p:cNvPr id="11" name="TextBox 10">
            <a:extLst>
              <a:ext uri="{FF2B5EF4-FFF2-40B4-BE49-F238E27FC236}">
                <a16:creationId xmlns:a16="http://schemas.microsoft.com/office/drawing/2014/main" id="{D92868B1-9FD2-6D5E-D452-0903202D4455}"/>
              </a:ext>
            </a:extLst>
          </p:cNvPr>
          <p:cNvSpPr txBox="1"/>
          <p:nvPr/>
        </p:nvSpPr>
        <p:spPr>
          <a:xfrm>
            <a:off x="1363167" y="5858331"/>
            <a:ext cx="1983235" cy="338554"/>
          </a:xfrm>
          <a:prstGeom prst="rect">
            <a:avLst/>
          </a:prstGeom>
          <a:noFill/>
        </p:spPr>
        <p:txBody>
          <a:bodyPr wrap="none" rtlCol="0">
            <a:spAutoFit/>
          </a:bodyPr>
          <a:lstStyle/>
          <a:p>
            <a:r>
              <a:rPr lang="en-US" sz="1600" dirty="0"/>
              <a:t>Figure 18: First frame</a:t>
            </a:r>
          </a:p>
        </p:txBody>
      </p:sp>
      <p:sp>
        <p:nvSpPr>
          <p:cNvPr id="12" name="TextBox 11">
            <a:extLst>
              <a:ext uri="{FF2B5EF4-FFF2-40B4-BE49-F238E27FC236}">
                <a16:creationId xmlns:a16="http://schemas.microsoft.com/office/drawing/2014/main" id="{33EA9451-DEBF-1EBD-BFD9-9DA1B57EE3C9}"/>
              </a:ext>
            </a:extLst>
          </p:cNvPr>
          <p:cNvSpPr txBox="1"/>
          <p:nvPr/>
        </p:nvSpPr>
        <p:spPr>
          <a:xfrm>
            <a:off x="4977039" y="5855309"/>
            <a:ext cx="2430474" cy="338554"/>
          </a:xfrm>
          <a:prstGeom prst="rect">
            <a:avLst/>
          </a:prstGeom>
          <a:noFill/>
        </p:spPr>
        <p:txBody>
          <a:bodyPr wrap="none" rtlCol="0">
            <a:spAutoFit/>
          </a:bodyPr>
          <a:lstStyle/>
          <a:p>
            <a:r>
              <a:rPr lang="en-US" sz="1600" dirty="0"/>
              <a:t>Figure 19: Predicted frame</a:t>
            </a:r>
          </a:p>
        </p:txBody>
      </p:sp>
      <p:sp>
        <p:nvSpPr>
          <p:cNvPr id="13" name="TextBox 12">
            <a:extLst>
              <a:ext uri="{FF2B5EF4-FFF2-40B4-BE49-F238E27FC236}">
                <a16:creationId xmlns:a16="http://schemas.microsoft.com/office/drawing/2014/main" id="{57CE50C4-EBB7-4625-A514-7A29F0C3FB9A}"/>
              </a:ext>
            </a:extLst>
          </p:cNvPr>
          <p:cNvSpPr txBox="1"/>
          <p:nvPr/>
        </p:nvSpPr>
        <p:spPr>
          <a:xfrm>
            <a:off x="8479344" y="5872900"/>
            <a:ext cx="2356671" cy="338554"/>
          </a:xfrm>
          <a:prstGeom prst="rect">
            <a:avLst/>
          </a:prstGeom>
          <a:noFill/>
        </p:spPr>
        <p:txBody>
          <a:bodyPr wrap="none" rtlCol="0">
            <a:spAutoFit/>
          </a:bodyPr>
          <a:lstStyle/>
          <a:p>
            <a:r>
              <a:rPr lang="en-US" sz="1600" dirty="0"/>
              <a:t>Figure 20: Residual image</a:t>
            </a:r>
          </a:p>
        </p:txBody>
      </p:sp>
    </p:spTree>
    <p:extLst>
      <p:ext uri="{BB962C8B-B14F-4D97-AF65-F5344CB8AC3E}">
        <p14:creationId xmlns:p14="http://schemas.microsoft.com/office/powerpoint/2010/main" val="2604109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65B13D1-2E7F-E094-23BB-FCF17C08CE26}"/>
              </a:ext>
            </a:extLst>
          </p:cNvPr>
          <p:cNvSpPr txBox="1">
            <a:spLocks/>
          </p:cNvSpPr>
          <p:nvPr/>
        </p:nvSpPr>
        <p:spPr>
          <a:xfrm>
            <a:off x="445007" y="378691"/>
            <a:ext cx="11301984" cy="556490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7625" indent="0">
              <a:lnSpc>
                <a:spcPct val="80000"/>
              </a:lnSpc>
              <a:buNone/>
              <a:tabLst>
                <a:tab pos="115888" algn="l"/>
              </a:tabLst>
            </a:pPr>
            <a:r>
              <a:rPr lang="en-US" b="1" dirty="0"/>
              <a:t>9. Decoding process, encoded I-frame bit streams are decoded,</a:t>
            </a:r>
          </a:p>
          <a:p>
            <a:pPr marL="1030288" indent="-457200">
              <a:lnSpc>
                <a:spcPct val="80000"/>
              </a:lnSpc>
              <a:buFont typeface="Arial" panose="020B0604020202020204" pitchFamily="34" charset="0"/>
              <a:buChar char="•"/>
              <a:tabLst>
                <a:tab pos="963613" algn="l"/>
              </a:tabLst>
            </a:pPr>
            <a:r>
              <a:rPr lang="en-US" b="1" dirty="0"/>
              <a:t>Huffman decoding AC &amp; DC components separately</a:t>
            </a:r>
          </a:p>
          <a:p>
            <a:pPr marL="1030288" indent="-457200">
              <a:lnSpc>
                <a:spcPct val="80000"/>
              </a:lnSpc>
              <a:buFont typeface="Arial" panose="020B0604020202020204" pitchFamily="34" charset="0"/>
              <a:buChar char="•"/>
              <a:tabLst>
                <a:tab pos="963613" algn="l"/>
              </a:tabLst>
            </a:pPr>
            <a:r>
              <a:rPr lang="en-US" b="1" dirty="0"/>
              <a:t>Inverse Run length coding for AC components</a:t>
            </a:r>
          </a:p>
          <a:p>
            <a:pPr marL="1030288" indent="-457200">
              <a:lnSpc>
                <a:spcPct val="80000"/>
              </a:lnSpc>
              <a:buFont typeface="Arial" panose="020B0604020202020204" pitchFamily="34" charset="0"/>
              <a:buChar char="•"/>
              <a:tabLst>
                <a:tab pos="963613" algn="l"/>
              </a:tabLst>
            </a:pPr>
            <a:r>
              <a:rPr lang="en-US" b="1" dirty="0"/>
              <a:t>Inverse Differential coding for DC components</a:t>
            </a:r>
          </a:p>
          <a:p>
            <a:pPr marL="1030288" indent="-457200">
              <a:lnSpc>
                <a:spcPct val="80000"/>
              </a:lnSpc>
              <a:buFont typeface="Arial" panose="020B0604020202020204" pitchFamily="34" charset="0"/>
              <a:buChar char="•"/>
              <a:tabLst>
                <a:tab pos="963613" algn="l"/>
              </a:tabLst>
            </a:pPr>
            <a:r>
              <a:rPr lang="en-US" b="1" dirty="0"/>
              <a:t>Inverse extraction process of AC &amp; DC components and rebuild the matrix </a:t>
            </a:r>
          </a:p>
          <a:p>
            <a:pPr marL="1030288" indent="-457200">
              <a:lnSpc>
                <a:spcPct val="80000"/>
              </a:lnSpc>
              <a:buFont typeface="Arial" panose="020B0604020202020204" pitchFamily="34" charset="0"/>
              <a:buChar char="•"/>
              <a:tabLst>
                <a:tab pos="963613" algn="l"/>
              </a:tabLst>
            </a:pPr>
            <a:r>
              <a:rPr lang="en-US" b="1" dirty="0"/>
              <a:t>Inverse Quantization</a:t>
            </a:r>
          </a:p>
          <a:p>
            <a:pPr marL="1030288" indent="-457200">
              <a:lnSpc>
                <a:spcPct val="80000"/>
              </a:lnSpc>
              <a:buFont typeface="Arial" panose="020B0604020202020204" pitchFamily="34" charset="0"/>
              <a:buChar char="•"/>
              <a:tabLst>
                <a:tab pos="963613" algn="l"/>
              </a:tabLst>
            </a:pPr>
            <a:r>
              <a:rPr lang="en-US" b="1" dirty="0"/>
              <a:t>Inverse DCT transform</a:t>
            </a:r>
          </a:p>
          <a:p>
            <a:pPr marL="47625" indent="0">
              <a:lnSpc>
                <a:spcPct val="80000"/>
              </a:lnSpc>
              <a:buNone/>
            </a:pPr>
            <a:r>
              <a:rPr lang="en-US" b="1" dirty="0"/>
              <a:t>10. Decoding process, encoded P-frames are decoded,</a:t>
            </a:r>
          </a:p>
          <a:p>
            <a:pPr marL="1030288" indent="-457200">
              <a:lnSpc>
                <a:spcPct val="80000"/>
              </a:lnSpc>
              <a:tabLst>
                <a:tab pos="963613" algn="l"/>
              </a:tabLst>
            </a:pPr>
            <a:r>
              <a:rPr lang="en-US" b="1" dirty="0"/>
              <a:t>Huffman decoding is done to decode the encoded residual of P-frame and encoded motion vectors separately</a:t>
            </a:r>
          </a:p>
          <a:p>
            <a:pPr marL="1030288" indent="-457200">
              <a:lnSpc>
                <a:spcPct val="80000"/>
              </a:lnSpc>
              <a:tabLst>
                <a:tab pos="963613" algn="l"/>
              </a:tabLst>
            </a:pPr>
            <a:r>
              <a:rPr lang="en-US" b="1" dirty="0"/>
              <a:t>Inverse motion estimation is done to Recreate the P-frames</a:t>
            </a:r>
          </a:p>
          <a:p>
            <a:pPr marL="0" indent="0">
              <a:lnSpc>
                <a:spcPct val="80000"/>
              </a:lnSpc>
              <a:buNone/>
              <a:tabLst>
                <a:tab pos="963613" algn="l"/>
              </a:tabLst>
            </a:pPr>
            <a:r>
              <a:rPr lang="en-US" b="1" dirty="0"/>
              <a:t>11. Decoded output frame sequence is created by removing the macro blocks</a:t>
            </a:r>
          </a:p>
          <a:p>
            <a:pPr marL="0" indent="0">
              <a:lnSpc>
                <a:spcPct val="80000"/>
              </a:lnSpc>
              <a:buNone/>
              <a:tabLst>
                <a:tab pos="963613" algn="l"/>
              </a:tabLst>
            </a:pPr>
            <a:endParaRPr lang="en-US" b="1" dirty="0"/>
          </a:p>
          <a:p>
            <a:pPr marL="1030288" indent="-457200">
              <a:lnSpc>
                <a:spcPct val="80000"/>
              </a:lnSpc>
              <a:tabLst>
                <a:tab pos="963613" algn="l"/>
              </a:tabLst>
            </a:pPr>
            <a:endParaRPr lang="en-US" b="1" dirty="0"/>
          </a:p>
          <a:p>
            <a:pPr marL="506412" indent="-457200">
              <a:lnSpc>
                <a:spcPct val="80000"/>
              </a:lnSpc>
              <a:buAutoNum type="arabicPeriod" startAt="8"/>
            </a:pPr>
            <a:endParaRPr lang="en-US" b="1" dirty="0"/>
          </a:p>
          <a:p>
            <a:pPr marL="506412" indent="-457200">
              <a:lnSpc>
                <a:spcPct val="80000"/>
              </a:lnSpc>
              <a:buAutoNum type="arabicPeriod" startAt="8"/>
            </a:pPr>
            <a:endParaRPr lang="en-US" b="1" dirty="0"/>
          </a:p>
          <a:p>
            <a:pPr marL="506412" indent="-457200">
              <a:lnSpc>
                <a:spcPct val="80000"/>
              </a:lnSpc>
              <a:buAutoNum type="arabicPeriod" startAt="8"/>
            </a:pPr>
            <a:endParaRPr lang="en-US" b="1" dirty="0"/>
          </a:p>
          <a:p>
            <a:pPr marL="49212" indent="0">
              <a:lnSpc>
                <a:spcPct val="80000"/>
              </a:lnSpc>
              <a:buNone/>
            </a:pPr>
            <a:endParaRPr lang="en-US" b="1" dirty="0"/>
          </a:p>
          <a:p>
            <a:pPr marL="282575" indent="-233363">
              <a:lnSpc>
                <a:spcPct val="80000"/>
              </a:lnSpc>
              <a:buNone/>
            </a:pPr>
            <a:endParaRPr lang="en-US" b="1" dirty="0"/>
          </a:p>
          <a:p>
            <a:pPr marL="282575" indent="-233363">
              <a:lnSpc>
                <a:spcPct val="80000"/>
              </a:lnSpc>
              <a:buNone/>
            </a:pPr>
            <a:endParaRPr lang="en-US" b="1" dirty="0"/>
          </a:p>
          <a:p>
            <a:pPr marL="498475" indent="0">
              <a:lnSpc>
                <a:spcPct val="80000"/>
              </a:lnSpc>
              <a:buNone/>
            </a:pPr>
            <a:endParaRPr lang="en-US" b="1" dirty="0"/>
          </a:p>
          <a:p>
            <a:pPr marL="502920" indent="-457200">
              <a:lnSpc>
                <a:spcPct val="80000"/>
              </a:lnSpc>
              <a:buFont typeface="+mj-lt"/>
              <a:buAutoNum type="arabicPeriod"/>
            </a:pPr>
            <a:endParaRPr lang="en-US" b="1" dirty="0"/>
          </a:p>
          <a:p>
            <a:pPr marL="45720" indent="0">
              <a:lnSpc>
                <a:spcPct val="80000"/>
              </a:lnSpc>
              <a:buNone/>
            </a:pPr>
            <a:endParaRPr lang="en-US" altLang="ja-JP" sz="1800" dirty="0"/>
          </a:p>
          <a:p>
            <a:pPr marL="45720" indent="0">
              <a:lnSpc>
                <a:spcPct val="80000"/>
              </a:lnSpc>
              <a:buNone/>
            </a:pPr>
            <a:endParaRPr lang="en-US" sz="2000" b="1" dirty="0"/>
          </a:p>
          <a:p>
            <a:pPr marL="45720" indent="0">
              <a:lnSpc>
                <a:spcPct val="80000"/>
              </a:lnSpc>
              <a:buNone/>
            </a:pPr>
            <a:endParaRPr lang="en-US" altLang="ja-JP" sz="2400" dirty="0"/>
          </a:p>
        </p:txBody>
      </p:sp>
      <p:pic>
        <p:nvPicPr>
          <p:cNvPr id="9" name="Picture 8" descr="A picture containing measuring stick&#10;&#10;Description automatically generated">
            <a:extLst>
              <a:ext uri="{FF2B5EF4-FFF2-40B4-BE49-F238E27FC236}">
                <a16:creationId xmlns:a16="http://schemas.microsoft.com/office/drawing/2014/main" id="{CED574C4-F5E4-2427-ECC1-251CD7332634}"/>
              </a:ext>
            </a:extLst>
          </p:cNvPr>
          <p:cNvPicPr>
            <a:picLocks noChangeAspect="1"/>
          </p:cNvPicPr>
          <p:nvPr/>
        </p:nvPicPr>
        <p:blipFill rotWithShape="1">
          <a:blip r:embed="rId2">
            <a:extLst>
              <a:ext uri="{28A0092B-C50C-407E-A947-70E740481C1C}">
                <a14:useLocalDpi xmlns:a14="http://schemas.microsoft.com/office/drawing/2010/main" val="0"/>
              </a:ext>
            </a:extLst>
          </a:blip>
          <a:srcRect l="4485" t="30954" r="4665" b="56013"/>
          <a:stretch/>
        </p:blipFill>
        <p:spPr>
          <a:xfrm>
            <a:off x="557751" y="5547674"/>
            <a:ext cx="11076495" cy="791851"/>
          </a:xfrm>
          <a:prstGeom prst="rect">
            <a:avLst/>
          </a:prstGeom>
        </p:spPr>
      </p:pic>
      <p:sp>
        <p:nvSpPr>
          <p:cNvPr id="10" name="TextBox 9">
            <a:extLst>
              <a:ext uri="{FF2B5EF4-FFF2-40B4-BE49-F238E27FC236}">
                <a16:creationId xmlns:a16="http://schemas.microsoft.com/office/drawing/2014/main" id="{BB306D4B-DB07-C3E6-7978-2B40174AC2EC}"/>
              </a:ext>
            </a:extLst>
          </p:cNvPr>
          <p:cNvSpPr txBox="1"/>
          <p:nvPr/>
        </p:nvSpPr>
        <p:spPr>
          <a:xfrm>
            <a:off x="2894640" y="6217699"/>
            <a:ext cx="6402715" cy="261610"/>
          </a:xfrm>
          <a:prstGeom prst="rect">
            <a:avLst/>
          </a:prstGeom>
          <a:noFill/>
        </p:spPr>
        <p:txBody>
          <a:bodyPr wrap="none" rtlCol="0">
            <a:spAutoFit/>
          </a:bodyPr>
          <a:lstStyle/>
          <a:p>
            <a:r>
              <a:rPr lang="en-US" sz="1100" dirty="0"/>
              <a:t>Figure 21: Compressed output frame sequence for IPPP structure of all 10 decoded frames with Q-level = 16</a:t>
            </a:r>
          </a:p>
        </p:txBody>
      </p:sp>
    </p:spTree>
    <p:extLst>
      <p:ext uri="{BB962C8B-B14F-4D97-AF65-F5344CB8AC3E}">
        <p14:creationId xmlns:p14="http://schemas.microsoft.com/office/powerpoint/2010/main" val="2557526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a person with a butterfly on his head&#10;&#10;Description automatically generated with medium confidence">
            <a:extLst>
              <a:ext uri="{FF2B5EF4-FFF2-40B4-BE49-F238E27FC236}">
                <a16:creationId xmlns:a16="http://schemas.microsoft.com/office/drawing/2014/main" id="{97DA158A-6A3F-F2BE-B020-0F58018AACA5}"/>
              </a:ext>
            </a:extLst>
          </p:cNvPr>
          <p:cNvPicPr>
            <a:picLocks noChangeAspect="1"/>
          </p:cNvPicPr>
          <p:nvPr/>
        </p:nvPicPr>
        <p:blipFill rotWithShape="1">
          <a:blip r:embed="rId2">
            <a:extLst>
              <a:ext uri="{28A0092B-C50C-407E-A947-70E740481C1C}">
                <a14:useLocalDpi xmlns:a14="http://schemas.microsoft.com/office/drawing/2010/main" val="0"/>
              </a:ext>
            </a:extLst>
          </a:blip>
          <a:srcRect l="3647" t="28135" r="3919" b="41763"/>
          <a:stretch/>
        </p:blipFill>
        <p:spPr>
          <a:xfrm>
            <a:off x="461318" y="318529"/>
            <a:ext cx="11269363" cy="1828800"/>
          </a:xfrm>
          <a:prstGeom prst="rect">
            <a:avLst/>
          </a:prstGeom>
        </p:spPr>
      </p:pic>
      <p:pic>
        <p:nvPicPr>
          <p:cNvPr id="6" name="Picture 5" descr="A picture containing mammal, kangaroo, black and white, outdoor&#10;&#10;Description automatically generated">
            <a:extLst>
              <a:ext uri="{FF2B5EF4-FFF2-40B4-BE49-F238E27FC236}">
                <a16:creationId xmlns:a16="http://schemas.microsoft.com/office/drawing/2014/main" id="{2219ED38-143D-6311-B015-B1633CDD6848}"/>
              </a:ext>
            </a:extLst>
          </p:cNvPr>
          <p:cNvPicPr>
            <a:picLocks noChangeAspect="1"/>
          </p:cNvPicPr>
          <p:nvPr/>
        </p:nvPicPr>
        <p:blipFill rotWithShape="1">
          <a:blip r:embed="rId3">
            <a:extLst>
              <a:ext uri="{28A0092B-C50C-407E-A947-70E740481C1C}">
                <a14:useLocalDpi xmlns:a14="http://schemas.microsoft.com/office/drawing/2010/main" val="0"/>
              </a:ext>
            </a:extLst>
          </a:blip>
          <a:srcRect l="3784" t="27730" r="3784" b="42170"/>
          <a:stretch/>
        </p:blipFill>
        <p:spPr>
          <a:xfrm>
            <a:off x="471351" y="2425508"/>
            <a:ext cx="11269363" cy="1828800"/>
          </a:xfrm>
          <a:prstGeom prst="rect">
            <a:avLst/>
          </a:prstGeom>
        </p:spPr>
      </p:pic>
      <p:sp>
        <p:nvSpPr>
          <p:cNvPr id="9" name="TextBox 8">
            <a:extLst>
              <a:ext uri="{FF2B5EF4-FFF2-40B4-BE49-F238E27FC236}">
                <a16:creationId xmlns:a16="http://schemas.microsoft.com/office/drawing/2014/main" id="{B9D18EFE-16C4-9DDF-E925-A558B88ACDA6}"/>
              </a:ext>
            </a:extLst>
          </p:cNvPr>
          <p:cNvSpPr txBox="1"/>
          <p:nvPr/>
        </p:nvSpPr>
        <p:spPr>
          <a:xfrm>
            <a:off x="3069787" y="2000262"/>
            <a:ext cx="6052426" cy="338554"/>
          </a:xfrm>
          <a:prstGeom prst="rect">
            <a:avLst/>
          </a:prstGeom>
          <a:noFill/>
        </p:spPr>
        <p:txBody>
          <a:bodyPr wrap="none" rtlCol="0">
            <a:spAutoFit/>
          </a:bodyPr>
          <a:lstStyle/>
          <a:p>
            <a:r>
              <a:rPr lang="en-US" sz="1600" dirty="0"/>
              <a:t>Figure 22: Frame sequence for IPPP structure of first 4 original frames</a:t>
            </a:r>
          </a:p>
        </p:txBody>
      </p:sp>
      <p:sp>
        <p:nvSpPr>
          <p:cNvPr id="10" name="TextBox 9">
            <a:extLst>
              <a:ext uri="{FF2B5EF4-FFF2-40B4-BE49-F238E27FC236}">
                <a16:creationId xmlns:a16="http://schemas.microsoft.com/office/drawing/2014/main" id="{95E40E1E-27B8-1EDB-9BC8-7A251FB4F1C8}"/>
              </a:ext>
            </a:extLst>
          </p:cNvPr>
          <p:cNvSpPr txBox="1"/>
          <p:nvPr/>
        </p:nvSpPr>
        <p:spPr>
          <a:xfrm>
            <a:off x="1770261" y="4140765"/>
            <a:ext cx="8671541" cy="338554"/>
          </a:xfrm>
          <a:prstGeom prst="rect">
            <a:avLst/>
          </a:prstGeom>
          <a:noFill/>
        </p:spPr>
        <p:txBody>
          <a:bodyPr wrap="none" rtlCol="0">
            <a:spAutoFit/>
          </a:bodyPr>
          <a:lstStyle/>
          <a:p>
            <a:r>
              <a:rPr lang="en-US" sz="1600" dirty="0"/>
              <a:t>Figure 23: Compressed frame sequence for IPPP structure of first 4 Decoded frames with Q-level =8</a:t>
            </a:r>
          </a:p>
        </p:txBody>
      </p:sp>
      <p:sp>
        <p:nvSpPr>
          <p:cNvPr id="11" name="TextBox 10">
            <a:extLst>
              <a:ext uri="{FF2B5EF4-FFF2-40B4-BE49-F238E27FC236}">
                <a16:creationId xmlns:a16="http://schemas.microsoft.com/office/drawing/2014/main" id="{83AAA5A2-DCF9-11BF-2375-9BD77A8756FF}"/>
              </a:ext>
            </a:extLst>
          </p:cNvPr>
          <p:cNvSpPr txBox="1"/>
          <p:nvPr/>
        </p:nvSpPr>
        <p:spPr>
          <a:xfrm>
            <a:off x="1843548" y="207036"/>
            <a:ext cx="234360" cy="338554"/>
          </a:xfrm>
          <a:prstGeom prst="rect">
            <a:avLst/>
          </a:prstGeom>
          <a:noFill/>
        </p:spPr>
        <p:txBody>
          <a:bodyPr wrap="none" rtlCol="0">
            <a:spAutoFit/>
          </a:bodyPr>
          <a:lstStyle/>
          <a:p>
            <a:r>
              <a:rPr lang="en-US" sz="1600" dirty="0"/>
              <a:t>I</a:t>
            </a:r>
          </a:p>
        </p:txBody>
      </p:sp>
      <p:sp>
        <p:nvSpPr>
          <p:cNvPr id="12" name="TextBox 11">
            <a:extLst>
              <a:ext uri="{FF2B5EF4-FFF2-40B4-BE49-F238E27FC236}">
                <a16:creationId xmlns:a16="http://schemas.microsoft.com/office/drawing/2014/main" id="{B3788EF6-DEA1-8B9F-0726-5E44B27DA5E8}"/>
              </a:ext>
            </a:extLst>
          </p:cNvPr>
          <p:cNvSpPr txBox="1"/>
          <p:nvPr/>
        </p:nvSpPr>
        <p:spPr>
          <a:xfrm>
            <a:off x="4671622" y="200895"/>
            <a:ext cx="301686" cy="338554"/>
          </a:xfrm>
          <a:prstGeom prst="rect">
            <a:avLst/>
          </a:prstGeom>
          <a:noFill/>
        </p:spPr>
        <p:txBody>
          <a:bodyPr wrap="none" rtlCol="0">
            <a:spAutoFit/>
          </a:bodyPr>
          <a:lstStyle/>
          <a:p>
            <a:r>
              <a:rPr lang="en-US" sz="1600" dirty="0"/>
              <a:t>P</a:t>
            </a:r>
          </a:p>
        </p:txBody>
      </p:sp>
      <p:sp>
        <p:nvSpPr>
          <p:cNvPr id="13" name="TextBox 12">
            <a:extLst>
              <a:ext uri="{FF2B5EF4-FFF2-40B4-BE49-F238E27FC236}">
                <a16:creationId xmlns:a16="http://schemas.microsoft.com/office/drawing/2014/main" id="{A182AFBF-17E6-7B21-B90B-EF18FE19E5D7}"/>
              </a:ext>
            </a:extLst>
          </p:cNvPr>
          <p:cNvSpPr txBox="1"/>
          <p:nvPr/>
        </p:nvSpPr>
        <p:spPr>
          <a:xfrm>
            <a:off x="10238246" y="2338816"/>
            <a:ext cx="301686" cy="338554"/>
          </a:xfrm>
          <a:prstGeom prst="rect">
            <a:avLst/>
          </a:prstGeom>
          <a:noFill/>
        </p:spPr>
        <p:txBody>
          <a:bodyPr wrap="none" rtlCol="0">
            <a:spAutoFit/>
          </a:bodyPr>
          <a:lstStyle/>
          <a:p>
            <a:r>
              <a:rPr lang="en-US" sz="1600" dirty="0"/>
              <a:t>P</a:t>
            </a:r>
          </a:p>
        </p:txBody>
      </p:sp>
      <p:sp>
        <p:nvSpPr>
          <p:cNvPr id="14" name="TextBox 13">
            <a:extLst>
              <a:ext uri="{FF2B5EF4-FFF2-40B4-BE49-F238E27FC236}">
                <a16:creationId xmlns:a16="http://schemas.microsoft.com/office/drawing/2014/main" id="{D41DC3DF-4006-4499-12F7-9C137C2D6FB0}"/>
              </a:ext>
            </a:extLst>
          </p:cNvPr>
          <p:cNvSpPr txBox="1"/>
          <p:nvPr/>
        </p:nvSpPr>
        <p:spPr>
          <a:xfrm>
            <a:off x="7516544" y="207036"/>
            <a:ext cx="301686" cy="338554"/>
          </a:xfrm>
          <a:prstGeom prst="rect">
            <a:avLst/>
          </a:prstGeom>
          <a:noFill/>
        </p:spPr>
        <p:txBody>
          <a:bodyPr wrap="none" rtlCol="0">
            <a:spAutoFit/>
          </a:bodyPr>
          <a:lstStyle/>
          <a:p>
            <a:r>
              <a:rPr lang="en-US" sz="1600" dirty="0"/>
              <a:t>P</a:t>
            </a:r>
          </a:p>
        </p:txBody>
      </p:sp>
      <p:sp>
        <p:nvSpPr>
          <p:cNvPr id="15" name="TextBox 14">
            <a:extLst>
              <a:ext uri="{FF2B5EF4-FFF2-40B4-BE49-F238E27FC236}">
                <a16:creationId xmlns:a16="http://schemas.microsoft.com/office/drawing/2014/main" id="{31690912-FA15-C189-7B27-045EB160EEC6}"/>
              </a:ext>
            </a:extLst>
          </p:cNvPr>
          <p:cNvSpPr txBox="1"/>
          <p:nvPr/>
        </p:nvSpPr>
        <p:spPr>
          <a:xfrm>
            <a:off x="10228213" y="207036"/>
            <a:ext cx="301686" cy="338554"/>
          </a:xfrm>
          <a:prstGeom prst="rect">
            <a:avLst/>
          </a:prstGeom>
          <a:noFill/>
        </p:spPr>
        <p:txBody>
          <a:bodyPr wrap="none" rtlCol="0">
            <a:spAutoFit/>
          </a:bodyPr>
          <a:lstStyle/>
          <a:p>
            <a:r>
              <a:rPr lang="en-US" sz="1600" dirty="0"/>
              <a:t>P</a:t>
            </a:r>
          </a:p>
        </p:txBody>
      </p:sp>
      <p:sp>
        <p:nvSpPr>
          <p:cNvPr id="16" name="TextBox 15">
            <a:extLst>
              <a:ext uri="{FF2B5EF4-FFF2-40B4-BE49-F238E27FC236}">
                <a16:creationId xmlns:a16="http://schemas.microsoft.com/office/drawing/2014/main" id="{FEF2D67A-FCCD-D15B-D11F-C7BB01A6205C}"/>
              </a:ext>
            </a:extLst>
          </p:cNvPr>
          <p:cNvSpPr txBox="1"/>
          <p:nvPr/>
        </p:nvSpPr>
        <p:spPr>
          <a:xfrm>
            <a:off x="1853581" y="2338816"/>
            <a:ext cx="234360" cy="338554"/>
          </a:xfrm>
          <a:prstGeom prst="rect">
            <a:avLst/>
          </a:prstGeom>
          <a:noFill/>
        </p:spPr>
        <p:txBody>
          <a:bodyPr wrap="none" rtlCol="0">
            <a:spAutoFit/>
          </a:bodyPr>
          <a:lstStyle/>
          <a:p>
            <a:r>
              <a:rPr lang="en-US" sz="1600" dirty="0"/>
              <a:t>I</a:t>
            </a:r>
          </a:p>
        </p:txBody>
      </p:sp>
      <p:sp>
        <p:nvSpPr>
          <p:cNvPr id="17" name="TextBox 16">
            <a:extLst>
              <a:ext uri="{FF2B5EF4-FFF2-40B4-BE49-F238E27FC236}">
                <a16:creationId xmlns:a16="http://schemas.microsoft.com/office/drawing/2014/main" id="{3BD4C098-1C12-B822-8970-ACE6926904BF}"/>
              </a:ext>
            </a:extLst>
          </p:cNvPr>
          <p:cNvSpPr txBox="1"/>
          <p:nvPr/>
        </p:nvSpPr>
        <p:spPr>
          <a:xfrm>
            <a:off x="4681655" y="2338816"/>
            <a:ext cx="301686" cy="338554"/>
          </a:xfrm>
          <a:prstGeom prst="rect">
            <a:avLst/>
          </a:prstGeom>
          <a:noFill/>
        </p:spPr>
        <p:txBody>
          <a:bodyPr wrap="square" rtlCol="0">
            <a:spAutoFit/>
          </a:bodyPr>
          <a:lstStyle/>
          <a:p>
            <a:r>
              <a:rPr lang="en-US" sz="1600" dirty="0"/>
              <a:t>P</a:t>
            </a:r>
          </a:p>
        </p:txBody>
      </p:sp>
      <p:sp>
        <p:nvSpPr>
          <p:cNvPr id="18" name="TextBox 17">
            <a:extLst>
              <a:ext uri="{FF2B5EF4-FFF2-40B4-BE49-F238E27FC236}">
                <a16:creationId xmlns:a16="http://schemas.microsoft.com/office/drawing/2014/main" id="{52A0EC79-4962-FE93-1F56-8B98C89E3F02}"/>
              </a:ext>
            </a:extLst>
          </p:cNvPr>
          <p:cNvSpPr txBox="1"/>
          <p:nvPr/>
        </p:nvSpPr>
        <p:spPr>
          <a:xfrm>
            <a:off x="7519920" y="2338816"/>
            <a:ext cx="301686" cy="338554"/>
          </a:xfrm>
          <a:prstGeom prst="rect">
            <a:avLst/>
          </a:prstGeom>
          <a:noFill/>
        </p:spPr>
        <p:txBody>
          <a:bodyPr wrap="none" rtlCol="0">
            <a:spAutoFit/>
          </a:bodyPr>
          <a:lstStyle/>
          <a:p>
            <a:r>
              <a:rPr lang="en-US" sz="1600" dirty="0"/>
              <a:t>P</a:t>
            </a:r>
          </a:p>
        </p:txBody>
      </p:sp>
      <p:pic>
        <p:nvPicPr>
          <p:cNvPr id="21" name="Picture 20" descr="A collage of a person in a garment&#10;&#10;Description automatically generated with low confidence">
            <a:extLst>
              <a:ext uri="{FF2B5EF4-FFF2-40B4-BE49-F238E27FC236}">
                <a16:creationId xmlns:a16="http://schemas.microsoft.com/office/drawing/2014/main" id="{41C89120-5634-54A0-A684-A5995BFBA5D1}"/>
              </a:ext>
            </a:extLst>
          </p:cNvPr>
          <p:cNvPicPr>
            <a:picLocks noChangeAspect="1"/>
          </p:cNvPicPr>
          <p:nvPr/>
        </p:nvPicPr>
        <p:blipFill rotWithShape="1">
          <a:blip r:embed="rId4">
            <a:extLst>
              <a:ext uri="{28A0092B-C50C-407E-A947-70E740481C1C}">
                <a14:useLocalDpi xmlns:a14="http://schemas.microsoft.com/office/drawing/2010/main" val="0"/>
              </a:ext>
            </a:extLst>
          </a:blip>
          <a:srcRect l="3784" t="27767" r="3784" b="42133"/>
          <a:stretch/>
        </p:blipFill>
        <p:spPr>
          <a:xfrm>
            <a:off x="471351" y="4528407"/>
            <a:ext cx="11269363" cy="1828800"/>
          </a:xfrm>
          <a:prstGeom prst="rect">
            <a:avLst/>
          </a:prstGeom>
        </p:spPr>
      </p:pic>
      <p:sp>
        <p:nvSpPr>
          <p:cNvPr id="22" name="TextBox 21">
            <a:extLst>
              <a:ext uri="{FF2B5EF4-FFF2-40B4-BE49-F238E27FC236}">
                <a16:creationId xmlns:a16="http://schemas.microsoft.com/office/drawing/2014/main" id="{74B05C45-870A-7CB5-4AB9-499BDEF4ED83}"/>
              </a:ext>
            </a:extLst>
          </p:cNvPr>
          <p:cNvSpPr txBox="1"/>
          <p:nvPr/>
        </p:nvSpPr>
        <p:spPr>
          <a:xfrm>
            <a:off x="10234870" y="4398968"/>
            <a:ext cx="301686" cy="338554"/>
          </a:xfrm>
          <a:prstGeom prst="rect">
            <a:avLst/>
          </a:prstGeom>
          <a:noFill/>
        </p:spPr>
        <p:txBody>
          <a:bodyPr wrap="none" rtlCol="0">
            <a:spAutoFit/>
          </a:bodyPr>
          <a:lstStyle/>
          <a:p>
            <a:r>
              <a:rPr lang="en-US" sz="1600" dirty="0"/>
              <a:t>P</a:t>
            </a:r>
          </a:p>
        </p:txBody>
      </p:sp>
      <p:sp>
        <p:nvSpPr>
          <p:cNvPr id="23" name="TextBox 22">
            <a:extLst>
              <a:ext uri="{FF2B5EF4-FFF2-40B4-BE49-F238E27FC236}">
                <a16:creationId xmlns:a16="http://schemas.microsoft.com/office/drawing/2014/main" id="{1AD3F093-C01B-7CD0-7ECC-245D1E94F592}"/>
              </a:ext>
            </a:extLst>
          </p:cNvPr>
          <p:cNvSpPr txBox="1"/>
          <p:nvPr/>
        </p:nvSpPr>
        <p:spPr>
          <a:xfrm>
            <a:off x="1850205" y="4398968"/>
            <a:ext cx="234360" cy="338554"/>
          </a:xfrm>
          <a:prstGeom prst="rect">
            <a:avLst/>
          </a:prstGeom>
          <a:noFill/>
        </p:spPr>
        <p:txBody>
          <a:bodyPr wrap="none" rtlCol="0">
            <a:spAutoFit/>
          </a:bodyPr>
          <a:lstStyle/>
          <a:p>
            <a:r>
              <a:rPr lang="en-US" sz="1600" dirty="0"/>
              <a:t>I</a:t>
            </a:r>
          </a:p>
        </p:txBody>
      </p:sp>
      <p:sp>
        <p:nvSpPr>
          <p:cNvPr id="24" name="TextBox 23">
            <a:extLst>
              <a:ext uri="{FF2B5EF4-FFF2-40B4-BE49-F238E27FC236}">
                <a16:creationId xmlns:a16="http://schemas.microsoft.com/office/drawing/2014/main" id="{32483D42-6C3A-8D2E-6C35-BED263C556A6}"/>
              </a:ext>
            </a:extLst>
          </p:cNvPr>
          <p:cNvSpPr txBox="1"/>
          <p:nvPr/>
        </p:nvSpPr>
        <p:spPr>
          <a:xfrm>
            <a:off x="4678279" y="4398968"/>
            <a:ext cx="301686" cy="338554"/>
          </a:xfrm>
          <a:prstGeom prst="rect">
            <a:avLst/>
          </a:prstGeom>
          <a:noFill/>
        </p:spPr>
        <p:txBody>
          <a:bodyPr wrap="square" rtlCol="0">
            <a:spAutoFit/>
          </a:bodyPr>
          <a:lstStyle/>
          <a:p>
            <a:r>
              <a:rPr lang="en-US" sz="1600" dirty="0"/>
              <a:t>P</a:t>
            </a:r>
          </a:p>
        </p:txBody>
      </p:sp>
      <p:sp>
        <p:nvSpPr>
          <p:cNvPr id="25" name="TextBox 24">
            <a:extLst>
              <a:ext uri="{FF2B5EF4-FFF2-40B4-BE49-F238E27FC236}">
                <a16:creationId xmlns:a16="http://schemas.microsoft.com/office/drawing/2014/main" id="{FE84BCD3-7660-05A6-5761-A0F34F5CCC60}"/>
              </a:ext>
            </a:extLst>
          </p:cNvPr>
          <p:cNvSpPr txBox="1"/>
          <p:nvPr/>
        </p:nvSpPr>
        <p:spPr>
          <a:xfrm>
            <a:off x="7516544" y="4398968"/>
            <a:ext cx="301686" cy="338554"/>
          </a:xfrm>
          <a:prstGeom prst="rect">
            <a:avLst/>
          </a:prstGeom>
          <a:noFill/>
        </p:spPr>
        <p:txBody>
          <a:bodyPr wrap="none" rtlCol="0">
            <a:spAutoFit/>
          </a:bodyPr>
          <a:lstStyle/>
          <a:p>
            <a:r>
              <a:rPr lang="en-US" sz="1600" dirty="0"/>
              <a:t>P</a:t>
            </a:r>
          </a:p>
        </p:txBody>
      </p:sp>
      <p:sp>
        <p:nvSpPr>
          <p:cNvPr id="26" name="TextBox 25">
            <a:extLst>
              <a:ext uri="{FF2B5EF4-FFF2-40B4-BE49-F238E27FC236}">
                <a16:creationId xmlns:a16="http://schemas.microsoft.com/office/drawing/2014/main" id="{36C69577-3978-2781-03E1-F2BD5D12657D}"/>
              </a:ext>
            </a:extLst>
          </p:cNvPr>
          <p:cNvSpPr txBox="1"/>
          <p:nvPr/>
        </p:nvSpPr>
        <p:spPr>
          <a:xfrm>
            <a:off x="1671060" y="6200917"/>
            <a:ext cx="8764515" cy="338554"/>
          </a:xfrm>
          <a:prstGeom prst="rect">
            <a:avLst/>
          </a:prstGeom>
          <a:noFill/>
        </p:spPr>
        <p:txBody>
          <a:bodyPr wrap="none" rtlCol="0">
            <a:spAutoFit/>
          </a:bodyPr>
          <a:lstStyle/>
          <a:p>
            <a:r>
              <a:rPr lang="en-US" sz="1600" dirty="0"/>
              <a:t>Figure 24 : Compressed frame sequence for IPPP structure of first 4 Decoded frames with Q-level = 16</a:t>
            </a:r>
          </a:p>
        </p:txBody>
      </p:sp>
    </p:spTree>
    <p:extLst>
      <p:ext uri="{BB962C8B-B14F-4D97-AF65-F5344CB8AC3E}">
        <p14:creationId xmlns:p14="http://schemas.microsoft.com/office/powerpoint/2010/main" val="3080627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3C65E-3503-DED1-6A1A-68AF06F55D1B}"/>
              </a:ext>
            </a:extLst>
          </p:cNvPr>
          <p:cNvSpPr txBox="1"/>
          <p:nvPr/>
        </p:nvSpPr>
        <p:spPr>
          <a:xfrm>
            <a:off x="2524637" y="185097"/>
            <a:ext cx="7142725" cy="947632"/>
          </a:xfrm>
          <a:prstGeom prst="rect">
            <a:avLst/>
          </a:prstGeom>
          <a:noFill/>
        </p:spPr>
        <p:txBody>
          <a:bodyPr wrap="none" rtlCol="0">
            <a:spAutoFit/>
          </a:bodyPr>
          <a:lstStyle/>
          <a:p>
            <a:pPr>
              <a:lnSpc>
                <a:spcPct val="160000"/>
              </a:lnSpc>
            </a:pPr>
            <a:r>
              <a:rPr lang="en-US" sz="4000" b="1" u="sng" dirty="0">
                <a:latin typeface="Cambria" panose="02040503050406030204" pitchFamily="18" charset="0"/>
                <a:ea typeface="Cambria" panose="02040503050406030204" pitchFamily="18" charset="0"/>
              </a:rPr>
              <a:t>Improved hybrid video codec</a:t>
            </a:r>
          </a:p>
        </p:txBody>
      </p:sp>
      <p:sp>
        <p:nvSpPr>
          <p:cNvPr id="3" name="Content Placeholder 2">
            <a:extLst>
              <a:ext uri="{FF2B5EF4-FFF2-40B4-BE49-F238E27FC236}">
                <a16:creationId xmlns:a16="http://schemas.microsoft.com/office/drawing/2014/main" id="{8C63B192-9636-B8A4-A690-54EDCDCA313D}"/>
              </a:ext>
            </a:extLst>
          </p:cNvPr>
          <p:cNvSpPr txBox="1">
            <a:spLocks/>
          </p:cNvSpPr>
          <p:nvPr/>
        </p:nvSpPr>
        <p:spPr>
          <a:xfrm>
            <a:off x="657800" y="1714620"/>
            <a:ext cx="10876397" cy="5401075"/>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nSpc>
                <a:spcPct val="150000"/>
              </a:lnSpc>
              <a:buNone/>
            </a:pPr>
            <a:r>
              <a:rPr lang="en-US" sz="2000" dirty="0"/>
              <a:t>3.3.1. Optimize the quantization process of the codec to facilitate transmission in fixed bandwidth environment. Find best Q-level value to meet given bit rate.</a:t>
            </a:r>
          </a:p>
          <a:p>
            <a:pPr marL="45720" indent="0">
              <a:lnSpc>
                <a:spcPct val="80000"/>
              </a:lnSpc>
              <a:buNone/>
            </a:pPr>
            <a:r>
              <a:rPr lang="en-US" sz="2000" dirty="0"/>
              <a:t>Bit rate of the channel            = 199 + 300 kbps = 499 kbps</a:t>
            </a:r>
          </a:p>
          <a:p>
            <a:pPr marL="45720" indent="0">
              <a:lnSpc>
                <a:spcPct val="80000"/>
              </a:lnSpc>
              <a:buNone/>
            </a:pPr>
            <a:r>
              <a:rPr lang="en-US" sz="2000" dirty="0"/>
              <a:t>Target Bit Rate per frame     = Total Bit Rate / Number of frames per second  </a:t>
            </a:r>
          </a:p>
          <a:p>
            <a:pPr marL="45720" indent="0">
              <a:lnSpc>
                <a:spcPct val="80000"/>
              </a:lnSpc>
              <a:buNone/>
            </a:pPr>
            <a:r>
              <a:rPr lang="en-US" sz="2000" dirty="0"/>
              <a:t>                                                         = 499 kbps / 30 frames/sec</a:t>
            </a:r>
          </a:p>
          <a:p>
            <a:pPr marL="45720" indent="0">
              <a:lnSpc>
                <a:spcPct val="80000"/>
              </a:lnSpc>
              <a:buNone/>
            </a:pPr>
            <a:r>
              <a:rPr lang="en-US" sz="2000" dirty="0"/>
              <a:t>                                                         = 16.663 kb per frame</a:t>
            </a:r>
          </a:p>
          <a:p>
            <a:pPr marL="45720" indent="0">
              <a:lnSpc>
                <a:spcPct val="80000"/>
              </a:lnSpc>
              <a:buNone/>
            </a:pPr>
            <a:r>
              <a:rPr lang="en-US" sz="2000" dirty="0"/>
              <a:t>Optimal Q –level  value         =  </a:t>
            </a:r>
            <a:r>
              <a:rPr lang="en-US" sz="2000" b="1" dirty="0"/>
              <a:t>40</a:t>
            </a:r>
            <a:r>
              <a:rPr lang="en-US" sz="2000" dirty="0"/>
              <a:t> </a:t>
            </a:r>
          </a:p>
          <a:p>
            <a:pPr marL="45720" indent="0">
              <a:lnSpc>
                <a:spcPct val="80000"/>
              </a:lnSpc>
              <a:buNone/>
            </a:pPr>
            <a:endParaRPr lang="en-US" sz="1800" dirty="0"/>
          </a:p>
          <a:p>
            <a:pPr marL="45720" indent="0">
              <a:lnSpc>
                <a:spcPct val="80000"/>
              </a:lnSpc>
              <a:buNone/>
            </a:pPr>
            <a:endParaRPr lang="en-US" sz="1800" dirty="0"/>
          </a:p>
        </p:txBody>
      </p:sp>
      <p:sp>
        <p:nvSpPr>
          <p:cNvPr id="6" name="TextBox 5">
            <a:extLst>
              <a:ext uri="{FF2B5EF4-FFF2-40B4-BE49-F238E27FC236}">
                <a16:creationId xmlns:a16="http://schemas.microsoft.com/office/drawing/2014/main" id="{246079E7-2591-D2C2-8FB7-8D118671153F}"/>
              </a:ext>
            </a:extLst>
          </p:cNvPr>
          <p:cNvSpPr txBox="1"/>
          <p:nvPr/>
        </p:nvSpPr>
        <p:spPr>
          <a:xfrm>
            <a:off x="1646222" y="6088128"/>
            <a:ext cx="8899552" cy="584775"/>
          </a:xfrm>
          <a:prstGeom prst="rect">
            <a:avLst/>
          </a:prstGeom>
          <a:noFill/>
        </p:spPr>
        <p:txBody>
          <a:bodyPr wrap="none" rtlCol="0">
            <a:spAutoFit/>
          </a:bodyPr>
          <a:lstStyle/>
          <a:p>
            <a:r>
              <a:rPr lang="en-US" sz="1600" dirty="0"/>
              <a:t>Figure 25:  Compressed output frame sequence for  fixed bit rate of 16.633kb per frame with Q-level = 40</a:t>
            </a:r>
          </a:p>
          <a:p>
            <a:endParaRPr lang="en-US" sz="1600" dirty="0"/>
          </a:p>
        </p:txBody>
      </p:sp>
      <p:sp>
        <p:nvSpPr>
          <p:cNvPr id="7" name="TextBox 6">
            <a:extLst>
              <a:ext uri="{FF2B5EF4-FFF2-40B4-BE49-F238E27FC236}">
                <a16:creationId xmlns:a16="http://schemas.microsoft.com/office/drawing/2014/main" id="{F7448CCF-005A-770D-3A44-F553FDDF41FE}"/>
              </a:ext>
            </a:extLst>
          </p:cNvPr>
          <p:cNvSpPr txBox="1"/>
          <p:nvPr/>
        </p:nvSpPr>
        <p:spPr>
          <a:xfrm>
            <a:off x="657800" y="1342187"/>
            <a:ext cx="2201778" cy="395173"/>
          </a:xfrm>
          <a:prstGeom prst="rect">
            <a:avLst/>
          </a:prstGeom>
          <a:noFill/>
        </p:spPr>
        <p:txBody>
          <a:bodyPr wrap="square">
            <a:spAutoFit/>
          </a:bodyPr>
          <a:lstStyle/>
          <a:p>
            <a:pPr marL="45720" indent="0">
              <a:lnSpc>
                <a:spcPct val="80000"/>
              </a:lnSpc>
              <a:buNone/>
            </a:pPr>
            <a:r>
              <a:rPr lang="en-US" sz="2400" b="1" dirty="0"/>
              <a:t>Fixed Bit rate</a:t>
            </a:r>
          </a:p>
        </p:txBody>
      </p:sp>
      <p:pic>
        <p:nvPicPr>
          <p:cNvPr id="9" name="Picture 8" descr="A picture containing outdoor, black and white, sky, beach&#10;&#10;Description automatically generated">
            <a:extLst>
              <a:ext uri="{FF2B5EF4-FFF2-40B4-BE49-F238E27FC236}">
                <a16:creationId xmlns:a16="http://schemas.microsoft.com/office/drawing/2014/main" id="{9C38E1B6-11AE-09C4-FE69-CC0E7D4B6146}"/>
              </a:ext>
            </a:extLst>
          </p:cNvPr>
          <p:cNvPicPr>
            <a:picLocks noChangeAspect="1"/>
          </p:cNvPicPr>
          <p:nvPr/>
        </p:nvPicPr>
        <p:blipFill rotWithShape="1">
          <a:blip r:embed="rId2">
            <a:extLst>
              <a:ext uri="{28A0092B-C50C-407E-A947-70E740481C1C}">
                <a14:useLocalDpi xmlns:a14="http://schemas.microsoft.com/office/drawing/2010/main" val="0"/>
              </a:ext>
            </a:extLst>
          </a:blip>
          <a:srcRect l="4085" t="28287" r="4250" b="42392"/>
          <a:stretch/>
        </p:blipFill>
        <p:spPr>
          <a:xfrm>
            <a:off x="2097616" y="4813420"/>
            <a:ext cx="7996764" cy="1274708"/>
          </a:xfrm>
          <a:prstGeom prst="rect">
            <a:avLst/>
          </a:prstGeom>
        </p:spPr>
      </p:pic>
    </p:spTree>
    <p:extLst>
      <p:ext uri="{BB962C8B-B14F-4D97-AF65-F5344CB8AC3E}">
        <p14:creationId xmlns:p14="http://schemas.microsoft.com/office/powerpoint/2010/main" val="27168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C7437-5A10-2DDE-9478-9B3367F0B70D}"/>
              </a:ext>
            </a:extLst>
          </p:cNvPr>
          <p:cNvSpPr txBox="1"/>
          <p:nvPr/>
        </p:nvSpPr>
        <p:spPr>
          <a:xfrm>
            <a:off x="657800" y="660544"/>
            <a:ext cx="3066302" cy="395173"/>
          </a:xfrm>
          <a:prstGeom prst="rect">
            <a:avLst/>
          </a:prstGeom>
          <a:noFill/>
        </p:spPr>
        <p:txBody>
          <a:bodyPr wrap="square">
            <a:spAutoFit/>
          </a:bodyPr>
          <a:lstStyle/>
          <a:p>
            <a:pPr marL="45720" indent="0">
              <a:lnSpc>
                <a:spcPct val="80000"/>
              </a:lnSpc>
              <a:buNone/>
            </a:pPr>
            <a:r>
              <a:rPr lang="en-US" sz="2400" b="1" dirty="0"/>
              <a:t>Fixed Quality level</a:t>
            </a:r>
          </a:p>
        </p:txBody>
      </p:sp>
      <p:sp>
        <p:nvSpPr>
          <p:cNvPr id="4" name="Content Placeholder 2">
            <a:extLst>
              <a:ext uri="{FF2B5EF4-FFF2-40B4-BE49-F238E27FC236}">
                <a16:creationId xmlns:a16="http://schemas.microsoft.com/office/drawing/2014/main" id="{31E342A1-92C4-3C06-5A5B-1E94EC329294}"/>
              </a:ext>
            </a:extLst>
          </p:cNvPr>
          <p:cNvSpPr txBox="1">
            <a:spLocks/>
          </p:cNvSpPr>
          <p:nvPr/>
        </p:nvSpPr>
        <p:spPr>
          <a:xfrm>
            <a:off x="657800" y="1055717"/>
            <a:ext cx="10876397" cy="5401075"/>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nSpc>
                <a:spcPct val="150000"/>
              </a:lnSpc>
              <a:buNone/>
            </a:pPr>
            <a:r>
              <a:rPr lang="en-US" sz="2000" dirty="0"/>
              <a:t>3.3.2. Optimize the coding process to give the best bit-rate for a given quality level.</a:t>
            </a:r>
          </a:p>
          <a:p>
            <a:pPr marL="45720" indent="0">
              <a:lnSpc>
                <a:spcPct val="80000"/>
              </a:lnSpc>
              <a:buNone/>
            </a:pPr>
            <a:r>
              <a:rPr lang="en-US" sz="2000" dirty="0"/>
              <a:t>Required PSNR quality level       = 40</a:t>
            </a:r>
          </a:p>
          <a:p>
            <a:pPr marL="45720" indent="0">
              <a:lnSpc>
                <a:spcPct val="80000"/>
              </a:lnSpc>
              <a:buNone/>
            </a:pPr>
            <a:r>
              <a:rPr lang="en-US" sz="2000" dirty="0"/>
              <a:t>Q –level  value                                   =  </a:t>
            </a:r>
            <a:r>
              <a:rPr lang="en-US" sz="2000" b="1" dirty="0"/>
              <a:t>2</a:t>
            </a:r>
          </a:p>
          <a:p>
            <a:pPr marL="45720" indent="0">
              <a:lnSpc>
                <a:spcPct val="80000"/>
              </a:lnSpc>
              <a:buNone/>
            </a:pPr>
            <a:r>
              <a:rPr lang="en-US" sz="2000" dirty="0"/>
              <a:t>Maximum possible PSNR value = 44.2098</a:t>
            </a:r>
          </a:p>
          <a:p>
            <a:pPr marL="45720" indent="0">
              <a:lnSpc>
                <a:spcPct val="80000"/>
              </a:lnSpc>
              <a:buNone/>
            </a:pPr>
            <a:endParaRPr lang="en-US" sz="2000" dirty="0"/>
          </a:p>
          <a:p>
            <a:pPr marL="45720" indent="0">
              <a:lnSpc>
                <a:spcPct val="80000"/>
              </a:lnSpc>
              <a:buNone/>
            </a:pPr>
            <a:endParaRPr lang="en-US" sz="2000" dirty="0"/>
          </a:p>
          <a:p>
            <a:pPr marL="45720" indent="0">
              <a:lnSpc>
                <a:spcPct val="80000"/>
              </a:lnSpc>
              <a:buNone/>
            </a:pPr>
            <a:endParaRPr lang="en-US" sz="1800" dirty="0"/>
          </a:p>
          <a:p>
            <a:pPr marL="45720" indent="0">
              <a:lnSpc>
                <a:spcPct val="80000"/>
              </a:lnSpc>
              <a:buNone/>
            </a:pPr>
            <a:endParaRPr lang="en-US" sz="1800" dirty="0"/>
          </a:p>
        </p:txBody>
      </p:sp>
      <p:pic>
        <p:nvPicPr>
          <p:cNvPr id="6" name="Picture 5" descr="A collage of a person with a butterfly on his head&#10;&#10;Description automatically generated with low confidence">
            <a:extLst>
              <a:ext uri="{FF2B5EF4-FFF2-40B4-BE49-F238E27FC236}">
                <a16:creationId xmlns:a16="http://schemas.microsoft.com/office/drawing/2014/main" id="{CE4BF5BA-4DE5-2DE6-154A-A768DAC82B46}"/>
              </a:ext>
            </a:extLst>
          </p:cNvPr>
          <p:cNvPicPr>
            <a:picLocks noChangeAspect="1"/>
          </p:cNvPicPr>
          <p:nvPr/>
        </p:nvPicPr>
        <p:blipFill rotWithShape="1">
          <a:blip r:embed="rId2">
            <a:extLst>
              <a:ext uri="{28A0092B-C50C-407E-A947-70E740481C1C}">
                <a14:useLocalDpi xmlns:a14="http://schemas.microsoft.com/office/drawing/2010/main" val="0"/>
              </a:ext>
            </a:extLst>
          </a:blip>
          <a:srcRect l="3834" t="28010" r="4000" b="42391"/>
          <a:stretch/>
        </p:blipFill>
        <p:spPr>
          <a:xfrm>
            <a:off x="477518" y="3007360"/>
            <a:ext cx="11236960" cy="1798320"/>
          </a:xfrm>
          <a:prstGeom prst="rect">
            <a:avLst/>
          </a:prstGeom>
        </p:spPr>
      </p:pic>
      <p:sp>
        <p:nvSpPr>
          <p:cNvPr id="7" name="TextBox 6">
            <a:extLst>
              <a:ext uri="{FF2B5EF4-FFF2-40B4-BE49-F238E27FC236}">
                <a16:creationId xmlns:a16="http://schemas.microsoft.com/office/drawing/2014/main" id="{2802AB77-8E31-3CBF-6ACD-F49838557685}"/>
              </a:ext>
            </a:extLst>
          </p:cNvPr>
          <p:cNvSpPr txBox="1"/>
          <p:nvPr/>
        </p:nvSpPr>
        <p:spPr>
          <a:xfrm>
            <a:off x="1772763" y="5169306"/>
            <a:ext cx="8646470" cy="584775"/>
          </a:xfrm>
          <a:prstGeom prst="rect">
            <a:avLst/>
          </a:prstGeom>
          <a:noFill/>
        </p:spPr>
        <p:txBody>
          <a:bodyPr wrap="none" rtlCol="0">
            <a:spAutoFit/>
          </a:bodyPr>
          <a:lstStyle/>
          <a:p>
            <a:r>
              <a:rPr lang="en-US" sz="1600" dirty="0"/>
              <a:t>Figure 26 : Compressed output frame sequence for  fixed quality level  of PSNR = 40 with Q-level = 2</a:t>
            </a:r>
          </a:p>
          <a:p>
            <a:endParaRPr lang="en-US" sz="1600" dirty="0"/>
          </a:p>
        </p:txBody>
      </p:sp>
      <p:sp>
        <p:nvSpPr>
          <p:cNvPr id="8" name="TextBox 7">
            <a:extLst>
              <a:ext uri="{FF2B5EF4-FFF2-40B4-BE49-F238E27FC236}">
                <a16:creationId xmlns:a16="http://schemas.microsoft.com/office/drawing/2014/main" id="{5B47B3AF-A5EC-F6A7-26DC-2E3F5891C25A}"/>
              </a:ext>
            </a:extLst>
          </p:cNvPr>
          <p:cNvSpPr txBox="1"/>
          <p:nvPr/>
        </p:nvSpPr>
        <p:spPr>
          <a:xfrm>
            <a:off x="1428178" y="4711551"/>
            <a:ext cx="1525546" cy="338554"/>
          </a:xfrm>
          <a:prstGeom prst="rect">
            <a:avLst/>
          </a:prstGeom>
          <a:noFill/>
        </p:spPr>
        <p:txBody>
          <a:bodyPr wrap="none" rtlCol="0">
            <a:spAutoFit/>
          </a:bodyPr>
          <a:lstStyle/>
          <a:p>
            <a:r>
              <a:rPr lang="en-US" sz="1600" dirty="0"/>
              <a:t>PSNR = 40.9037</a:t>
            </a:r>
          </a:p>
        </p:txBody>
      </p:sp>
      <p:sp>
        <p:nvSpPr>
          <p:cNvPr id="10" name="TextBox 9">
            <a:extLst>
              <a:ext uri="{FF2B5EF4-FFF2-40B4-BE49-F238E27FC236}">
                <a16:creationId xmlns:a16="http://schemas.microsoft.com/office/drawing/2014/main" id="{E2C6BC87-CFC9-1534-AC41-17416322A5BA}"/>
              </a:ext>
            </a:extLst>
          </p:cNvPr>
          <p:cNvSpPr txBox="1"/>
          <p:nvPr/>
        </p:nvSpPr>
        <p:spPr>
          <a:xfrm>
            <a:off x="4100258" y="4715579"/>
            <a:ext cx="1515158" cy="338554"/>
          </a:xfrm>
          <a:prstGeom prst="rect">
            <a:avLst/>
          </a:prstGeom>
          <a:noFill/>
        </p:spPr>
        <p:txBody>
          <a:bodyPr wrap="none" rtlCol="0">
            <a:spAutoFit/>
          </a:bodyPr>
          <a:lstStyle/>
          <a:p>
            <a:r>
              <a:rPr lang="en-US" sz="1600" dirty="0"/>
              <a:t>PSNR = 41.4736</a:t>
            </a:r>
          </a:p>
        </p:txBody>
      </p:sp>
      <p:sp>
        <p:nvSpPr>
          <p:cNvPr id="11" name="TextBox 10">
            <a:extLst>
              <a:ext uri="{FF2B5EF4-FFF2-40B4-BE49-F238E27FC236}">
                <a16:creationId xmlns:a16="http://schemas.microsoft.com/office/drawing/2014/main" id="{A13F51E4-28AD-BF33-28CE-2E635D44E96D}"/>
              </a:ext>
            </a:extLst>
          </p:cNvPr>
          <p:cNvSpPr txBox="1"/>
          <p:nvPr/>
        </p:nvSpPr>
        <p:spPr>
          <a:xfrm>
            <a:off x="6750272" y="4714964"/>
            <a:ext cx="1515158" cy="338554"/>
          </a:xfrm>
          <a:prstGeom prst="rect">
            <a:avLst/>
          </a:prstGeom>
          <a:noFill/>
        </p:spPr>
        <p:txBody>
          <a:bodyPr wrap="none" rtlCol="0">
            <a:spAutoFit/>
          </a:bodyPr>
          <a:lstStyle/>
          <a:p>
            <a:r>
              <a:rPr lang="en-US" sz="1600" dirty="0"/>
              <a:t>PSNR = 41.4376</a:t>
            </a:r>
          </a:p>
        </p:txBody>
      </p:sp>
      <p:sp>
        <p:nvSpPr>
          <p:cNvPr id="12" name="TextBox 11">
            <a:extLst>
              <a:ext uri="{FF2B5EF4-FFF2-40B4-BE49-F238E27FC236}">
                <a16:creationId xmlns:a16="http://schemas.microsoft.com/office/drawing/2014/main" id="{A14FCAE5-8FCD-65F5-87A9-05007A5F039D}"/>
              </a:ext>
            </a:extLst>
          </p:cNvPr>
          <p:cNvSpPr txBox="1"/>
          <p:nvPr/>
        </p:nvSpPr>
        <p:spPr>
          <a:xfrm>
            <a:off x="9656460" y="4715579"/>
            <a:ext cx="1532792" cy="338554"/>
          </a:xfrm>
          <a:prstGeom prst="rect">
            <a:avLst/>
          </a:prstGeom>
          <a:noFill/>
        </p:spPr>
        <p:txBody>
          <a:bodyPr wrap="none" rtlCol="0">
            <a:spAutoFit/>
          </a:bodyPr>
          <a:lstStyle/>
          <a:p>
            <a:r>
              <a:rPr lang="en-US" sz="1600" dirty="0"/>
              <a:t>PSNR = 41.1946</a:t>
            </a:r>
          </a:p>
        </p:txBody>
      </p:sp>
    </p:spTree>
    <p:extLst>
      <p:ext uri="{BB962C8B-B14F-4D97-AF65-F5344CB8AC3E}">
        <p14:creationId xmlns:p14="http://schemas.microsoft.com/office/powerpoint/2010/main" val="360465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328A13A-2476-62F0-F3F2-9D0320C2E1D0}"/>
              </a:ext>
            </a:extLst>
          </p:cNvPr>
          <p:cNvSpPr txBox="1"/>
          <p:nvPr/>
        </p:nvSpPr>
        <p:spPr>
          <a:xfrm>
            <a:off x="3048762" y="169285"/>
            <a:ext cx="6094476" cy="862159"/>
          </a:xfrm>
          <a:prstGeom prst="rect">
            <a:avLst/>
          </a:prstGeom>
          <a:noFill/>
        </p:spPr>
        <p:txBody>
          <a:bodyPr wrap="square">
            <a:spAutoFit/>
          </a:bodyPr>
          <a:lstStyle/>
          <a:p>
            <a:pPr algn="ctr">
              <a:lnSpc>
                <a:spcPct val="160000"/>
              </a:lnSpc>
            </a:pPr>
            <a:r>
              <a:rPr lang="en-US" sz="3600" b="1" u="sng" dirty="0">
                <a:latin typeface="Cambria" panose="02040503050406030204" pitchFamily="18" charset="0"/>
                <a:ea typeface="Cambria" panose="02040503050406030204" pitchFamily="18" charset="0"/>
              </a:rPr>
              <a:t>References</a:t>
            </a:r>
          </a:p>
        </p:txBody>
      </p:sp>
      <p:sp>
        <p:nvSpPr>
          <p:cNvPr id="11" name="TextBox 10">
            <a:extLst>
              <a:ext uri="{FF2B5EF4-FFF2-40B4-BE49-F238E27FC236}">
                <a16:creationId xmlns:a16="http://schemas.microsoft.com/office/drawing/2014/main" id="{C3D19B76-19C9-CAF0-01E1-5D47C7DDB7EE}"/>
              </a:ext>
            </a:extLst>
          </p:cNvPr>
          <p:cNvSpPr txBox="1"/>
          <p:nvPr/>
        </p:nvSpPr>
        <p:spPr>
          <a:xfrm>
            <a:off x="601637" y="1031444"/>
            <a:ext cx="11279071" cy="5909310"/>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Times New Roman" panose="02020603050405020304" pitchFamily="18" charset="0"/>
              </a:rPr>
              <a:t>Hood, A. (2017) </a:t>
            </a:r>
            <a:r>
              <a:rPr lang="en-US" sz="2000" i="1" dirty="0">
                <a:effectLst/>
                <a:latin typeface="Times New Roman" panose="02020603050405020304" pitchFamily="18" charset="0"/>
              </a:rPr>
              <a:t>Image and Video Compression</a:t>
            </a:r>
            <a:r>
              <a:rPr lang="en-US" sz="2000" dirty="0">
                <a:effectLst/>
                <a:latin typeface="Times New Roman" panose="02020603050405020304" pitchFamily="18" charset="0"/>
              </a:rPr>
              <a:t>, </a:t>
            </a:r>
            <a:r>
              <a:rPr lang="en-US" sz="2000" i="1" dirty="0">
                <a:effectLst/>
                <a:latin typeface="Times New Roman" panose="02020603050405020304" pitchFamily="18" charset="0"/>
              </a:rPr>
              <a:t>Ppt Video Online Download</a:t>
            </a:r>
            <a:r>
              <a:rPr lang="en-US" sz="2000" dirty="0">
                <a:effectLst/>
                <a:latin typeface="Times New Roman" panose="02020603050405020304" pitchFamily="18" charset="0"/>
              </a:rPr>
              <a:t>. </a:t>
            </a:r>
          </a:p>
          <a:p>
            <a:pPr marL="282575"/>
            <a:r>
              <a:rPr lang="en-US" sz="2000" dirty="0">
                <a:effectLst/>
                <a:latin typeface="Times New Roman" panose="02020603050405020304" pitchFamily="18" charset="0"/>
              </a:rPr>
              <a:t>Available at: </a:t>
            </a:r>
            <a:r>
              <a:rPr lang="en-US" sz="2000" dirty="0">
                <a:solidFill>
                  <a:srgbClr val="0070C0"/>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https://slideplayer.com/slide/5928829/</a:t>
            </a:r>
            <a:r>
              <a:rPr lang="en-US" sz="2000" dirty="0">
                <a:solidFill>
                  <a:srgbClr val="0070C0"/>
                </a:solidFill>
                <a:effectLst/>
                <a:latin typeface="Times New Roman" panose="02020603050405020304" pitchFamily="18" charset="0"/>
              </a:rPr>
              <a:t> </a:t>
            </a:r>
          </a:p>
          <a:p>
            <a:pPr marL="282575"/>
            <a:r>
              <a:rPr lang="en-US" sz="2000" dirty="0">
                <a:effectLst/>
                <a:latin typeface="Times New Roman" panose="02020603050405020304" pitchFamily="18" charset="0"/>
              </a:rPr>
              <a:t>(Accessed: 22/06/2023, 16:15)</a:t>
            </a:r>
          </a:p>
          <a:p>
            <a:pPr marL="285750" indent="-285750">
              <a:buFont typeface="Arial" panose="020B0604020202020204" pitchFamily="34" charset="0"/>
              <a:buChar char="•"/>
            </a:pPr>
            <a:r>
              <a:rPr lang="en-US" sz="2000" dirty="0">
                <a:effectLst/>
                <a:latin typeface="Times New Roman" panose="02020603050405020304" pitchFamily="18" charset="0"/>
              </a:rPr>
              <a:t>Image and Video Compression (2020). </a:t>
            </a:r>
          </a:p>
          <a:p>
            <a:pPr marL="282575" indent="-282575"/>
            <a:r>
              <a:rPr lang="en-US" sz="2000" dirty="0">
                <a:effectLst/>
                <a:latin typeface="Times New Roman" panose="02020603050405020304" pitchFamily="18" charset="0"/>
              </a:rPr>
              <a:t>     Available at: </a:t>
            </a:r>
            <a:r>
              <a:rPr lang="en-US" sz="2000" dirty="0">
                <a:solidFill>
                  <a:srgbClr val="0070C0"/>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https://www.powershow.com/view4/4424ea-YTM5Y/Image_and_Video_Compression_powerpoint_ppt_presentation</a:t>
            </a:r>
            <a:r>
              <a:rPr lang="en-US" sz="2000" dirty="0">
                <a:solidFill>
                  <a:srgbClr val="0070C0"/>
                </a:solidFill>
                <a:effectLst/>
                <a:latin typeface="Times New Roman" panose="02020603050405020304" pitchFamily="18" charset="0"/>
              </a:rPr>
              <a:t>. </a:t>
            </a:r>
            <a:r>
              <a:rPr lang="en-US" sz="2000" dirty="0">
                <a:solidFill>
                  <a:srgbClr val="0070C0"/>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a:t>
            </a:r>
            <a:r>
              <a:rPr lang="en-US" sz="2000" dirty="0">
                <a:solidFill>
                  <a:srgbClr val="0070C0"/>
                </a:solidFill>
                <a:effectLst/>
                <a:latin typeface="Times New Roman" panose="02020603050405020304" pitchFamily="18" charset="0"/>
              </a:rPr>
              <a:t> </a:t>
            </a:r>
          </a:p>
          <a:p>
            <a:pPr marL="282575" indent="-282575"/>
            <a:r>
              <a:rPr lang="en-US" sz="2000" dirty="0">
                <a:solidFill>
                  <a:srgbClr val="0070C0"/>
                </a:solidFill>
                <a:latin typeface="Times New Roman" panose="02020603050405020304" pitchFamily="18" charset="0"/>
              </a:rPr>
              <a:t>    </a:t>
            </a:r>
            <a:r>
              <a:rPr lang="en-US" sz="2000" dirty="0">
                <a:effectLst/>
                <a:latin typeface="Times New Roman" panose="02020603050405020304" pitchFamily="18" charset="0"/>
              </a:rPr>
              <a:t>(Accessed: 23/06/2023, 08:45)</a:t>
            </a:r>
          </a:p>
          <a:p>
            <a:pPr marL="285750" indent="-285750">
              <a:buFont typeface="Arial" panose="020B0604020202020204" pitchFamily="34" charset="0"/>
              <a:buChar char="•"/>
            </a:pPr>
            <a:r>
              <a:rPr lang="en-US" sz="2000" dirty="0">
                <a:effectLst/>
                <a:latin typeface="Times New Roman" panose="02020603050405020304" pitchFamily="18" charset="0"/>
              </a:rPr>
              <a:t>Branch Education (2021) How are Images Compressed?  [46MB ↘↘ 4.07MB] JPEG In Depth. </a:t>
            </a:r>
          </a:p>
          <a:p>
            <a:r>
              <a:rPr lang="en-US" sz="2000" dirty="0">
                <a:latin typeface="Times New Roman" panose="02020603050405020304" pitchFamily="18" charset="0"/>
              </a:rPr>
              <a:t>     </a:t>
            </a:r>
            <a:r>
              <a:rPr lang="en-US" sz="2000" dirty="0">
                <a:effectLst/>
                <a:latin typeface="Times New Roman" panose="02020603050405020304" pitchFamily="18" charset="0"/>
              </a:rPr>
              <a:t>Available at: </a:t>
            </a:r>
            <a:r>
              <a:rPr lang="en-US" sz="2000" dirty="0">
                <a:solidFill>
                  <a:srgbClr val="0070C0"/>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https://www.youtube.com/watch?v=Kv1Hiv3ox8I</a:t>
            </a:r>
            <a:r>
              <a:rPr lang="en-US" sz="2000" dirty="0">
                <a:solidFill>
                  <a:srgbClr val="0070C0"/>
                </a:solidFill>
                <a:effectLst/>
                <a:latin typeface="Times New Roman" panose="02020603050405020304" pitchFamily="18" charset="0"/>
              </a:rPr>
              <a:t>. </a:t>
            </a:r>
          </a:p>
          <a:p>
            <a:r>
              <a:rPr lang="en-US" sz="2000" dirty="0">
                <a:solidFill>
                  <a:srgbClr val="0070C0"/>
                </a:solidFill>
                <a:latin typeface="Times New Roman" panose="02020603050405020304" pitchFamily="18" charset="0"/>
              </a:rPr>
              <a:t>    </a:t>
            </a:r>
            <a:r>
              <a:rPr lang="en-US" sz="2000" dirty="0">
                <a:effectLst/>
                <a:latin typeface="Times New Roman" panose="02020603050405020304" pitchFamily="18" charset="0"/>
              </a:rPr>
              <a:t>(Accessed: 23/06/2023, 20:40)</a:t>
            </a:r>
          </a:p>
          <a:p>
            <a:pPr marL="285750" indent="-285750">
              <a:buFont typeface="Arial" panose="020B0604020202020204" pitchFamily="34" charset="0"/>
              <a:buChar char="•"/>
            </a:pPr>
            <a:r>
              <a:rPr lang="en-US" sz="2000" dirty="0" err="1">
                <a:effectLst/>
                <a:latin typeface="Times New Roman" panose="02020603050405020304" pitchFamily="18" charset="0"/>
              </a:rPr>
              <a:t>GeeksforGeeks</a:t>
            </a:r>
            <a:r>
              <a:rPr lang="en-US" sz="2000" dirty="0">
                <a:effectLst/>
                <a:latin typeface="Times New Roman" panose="02020603050405020304" pitchFamily="18" charset="0"/>
              </a:rPr>
              <a:t> (2023) “Huffman Coding   Greedy Algo 3,” </a:t>
            </a:r>
            <a:r>
              <a:rPr lang="en-US" sz="2000" dirty="0" err="1">
                <a:effectLst/>
                <a:latin typeface="Times New Roman" panose="02020603050405020304" pitchFamily="18" charset="0"/>
              </a:rPr>
              <a:t>GeeksforGeeks</a:t>
            </a:r>
            <a:r>
              <a:rPr lang="en-US" sz="2000" dirty="0">
                <a:effectLst/>
                <a:latin typeface="Times New Roman" panose="02020603050405020304" pitchFamily="18" charset="0"/>
              </a:rPr>
              <a:t> [Preprint].</a:t>
            </a:r>
          </a:p>
          <a:p>
            <a:pPr marL="282575" indent="-282575"/>
            <a:r>
              <a:rPr lang="en-US" sz="2000" dirty="0">
                <a:effectLst/>
                <a:latin typeface="Times New Roman" panose="02020603050405020304" pitchFamily="18" charset="0"/>
              </a:rPr>
              <a:t>     Available at: </a:t>
            </a:r>
            <a:r>
              <a:rPr lang="en-US" sz="2000" dirty="0">
                <a:solidFill>
                  <a:srgbClr val="0070C0"/>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https://www.geeksforgeeks.org/huffman-coding-greedy-algo-3/</a:t>
            </a:r>
            <a:r>
              <a:rPr lang="en-US" sz="2000" dirty="0">
                <a:solidFill>
                  <a:srgbClr val="0070C0"/>
                </a:solidFill>
                <a:effectLst/>
                <a:latin typeface="Times New Roman" panose="02020603050405020304" pitchFamily="18" charset="0"/>
              </a:rPr>
              <a:t>. </a:t>
            </a:r>
          </a:p>
          <a:p>
            <a:pPr marL="282575" indent="-282575"/>
            <a:r>
              <a:rPr lang="en-US" sz="2000" dirty="0">
                <a:solidFill>
                  <a:srgbClr val="0070C0"/>
                </a:solidFill>
                <a:latin typeface="Times New Roman" panose="02020603050405020304" pitchFamily="18" charset="0"/>
              </a:rPr>
              <a:t>    </a:t>
            </a:r>
            <a:r>
              <a:rPr lang="en-US" sz="2000" dirty="0">
                <a:effectLst/>
                <a:latin typeface="Times New Roman" panose="02020603050405020304" pitchFamily="18" charset="0"/>
              </a:rPr>
              <a:t>(Accessed: 24/06/2023, 09:50)</a:t>
            </a:r>
          </a:p>
          <a:p>
            <a:pPr marL="342900" indent="-342900">
              <a:buFont typeface="Arial" panose="020B0604020202020204" pitchFamily="34" charset="0"/>
              <a:buChar char="•"/>
            </a:pPr>
            <a:r>
              <a:rPr lang="en-US" sz="2000" dirty="0">
                <a:effectLst/>
                <a:latin typeface="Times New Roman" panose="02020603050405020304" pitchFamily="18" charset="0"/>
              </a:rPr>
              <a:t>Lee, J.-H., Shin, I. and Park, H. (2006) “Adaptive Intra-Frame Assignment and Bit-Rate Estimation for Variable GOP Length in H.264,” IEEE Transactions on Circuits and Systems for Video Technology, 16(10), pp. 1271–1279. Available at: </a:t>
            </a:r>
            <a:r>
              <a:rPr lang="en-US" sz="2000" dirty="0">
                <a:solidFill>
                  <a:srgbClr val="0070C0"/>
                </a:solidFill>
                <a:effectLst/>
                <a:latin typeface="Times New Roman" panose="02020603050405020304" pitchFamily="18" charset="0"/>
                <a:hlinkClick r:id="rId6">
                  <a:extLst>
                    <a:ext uri="{A12FA001-AC4F-418D-AE19-62706E023703}">
                      <ahyp:hlinkClr xmlns:ahyp="http://schemas.microsoft.com/office/drawing/2018/hyperlinkcolor" val="tx"/>
                    </a:ext>
                  </a:extLst>
                </a:hlinkClick>
              </a:rPr>
              <a:t>https://doi.org/10.1109/tcsvt.2006.881856</a:t>
            </a:r>
            <a:r>
              <a:rPr lang="en-US" sz="2000" dirty="0">
                <a:effectLst/>
                <a:latin typeface="Times New Roman" panose="02020603050405020304" pitchFamily="18" charset="0"/>
              </a:rPr>
              <a:t>.</a:t>
            </a:r>
          </a:p>
          <a:p>
            <a:r>
              <a:rPr lang="en-US" sz="2000" dirty="0">
                <a:effectLst/>
                <a:latin typeface="Times New Roman" panose="02020603050405020304" pitchFamily="18" charset="0"/>
              </a:rPr>
              <a:t>     (Accessed: 25/06/2023, 23:35)</a:t>
            </a:r>
          </a:p>
          <a:p>
            <a:pPr marL="342900" indent="-342900">
              <a:buFont typeface="Arial" panose="020B0604020202020204" pitchFamily="34" charset="0"/>
              <a:buChar char="•"/>
            </a:pPr>
            <a:endParaRPr lang="en-US" sz="2000" dirty="0">
              <a:effectLst/>
              <a:latin typeface="Times New Roman" panose="02020603050405020304" pitchFamily="18" charset="0"/>
            </a:endParaRPr>
          </a:p>
          <a:p>
            <a:endParaRPr lang="en-US" sz="1800" dirty="0">
              <a:effectLst/>
              <a:latin typeface="Times New Roman" panose="02020603050405020304" pitchFamily="18" charset="0"/>
            </a:endParaRPr>
          </a:p>
        </p:txBody>
      </p:sp>
    </p:spTree>
    <p:extLst>
      <p:ext uri="{BB962C8B-B14F-4D97-AF65-F5344CB8AC3E}">
        <p14:creationId xmlns:p14="http://schemas.microsoft.com/office/powerpoint/2010/main" val="1716682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759CA8-F134-2E0E-FBC6-836D0414CFBF}"/>
              </a:ext>
            </a:extLst>
          </p:cNvPr>
          <p:cNvSpPr txBox="1"/>
          <p:nvPr/>
        </p:nvSpPr>
        <p:spPr>
          <a:xfrm>
            <a:off x="3048762" y="2566841"/>
            <a:ext cx="6094476" cy="947632"/>
          </a:xfrm>
          <a:prstGeom prst="rect">
            <a:avLst/>
          </a:prstGeom>
          <a:noFill/>
        </p:spPr>
        <p:txBody>
          <a:bodyPr wrap="square">
            <a:spAutoFit/>
          </a:bodyPr>
          <a:lstStyle/>
          <a:p>
            <a:pPr algn="ctr">
              <a:lnSpc>
                <a:spcPct val="160000"/>
              </a:lnSpc>
            </a:pPr>
            <a:r>
              <a:rPr lang="en-US" sz="4000" b="1" dirty="0">
                <a:latin typeface="Cambria" panose="02040503050406030204" pitchFamily="18" charset="0"/>
                <a:ea typeface="Cambria" panose="02040503050406030204" pitchFamily="18" charset="0"/>
              </a:rPr>
              <a:t>THANK YOU !</a:t>
            </a:r>
          </a:p>
        </p:txBody>
      </p:sp>
    </p:spTree>
    <p:extLst>
      <p:ext uri="{BB962C8B-B14F-4D97-AF65-F5344CB8AC3E}">
        <p14:creationId xmlns:p14="http://schemas.microsoft.com/office/powerpoint/2010/main" val="2303447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F6F1EC2-0A38-44B0-8B60-37FBF0CDC0E9}"/>
              </a:ext>
            </a:extLst>
          </p:cNvPr>
          <p:cNvSpPr>
            <a:spLocks noGrp="1"/>
          </p:cNvSpPr>
          <p:nvPr>
            <p:ph type="title"/>
          </p:nvPr>
        </p:nvSpPr>
        <p:spPr>
          <a:xfrm>
            <a:off x="798342" y="511299"/>
            <a:ext cx="8610600" cy="1293028"/>
          </a:xfrm>
        </p:spPr>
        <p:txBody>
          <a:bodyPr>
            <a:normAutofit/>
          </a:bodyPr>
          <a:lstStyle/>
          <a:p>
            <a:pPr algn="l"/>
            <a:r>
              <a:rPr lang="en-US" sz="3600" b="1" u="sng" cap="none" dirty="0">
                <a:latin typeface="Cambria" panose="02040503050406030204" pitchFamily="18" charset="0"/>
                <a:ea typeface="Cambria" panose="02040503050406030204" pitchFamily="18" charset="0"/>
              </a:rPr>
              <a:t>Content</a:t>
            </a:r>
            <a:endParaRPr lang="en-US" sz="3600" u="sng" dirty="0">
              <a:latin typeface="Cambria" panose="02040503050406030204" pitchFamily="18" charset="0"/>
              <a:ea typeface="Cambria" panose="02040503050406030204" pitchFamily="18" charset="0"/>
            </a:endParaRPr>
          </a:p>
        </p:txBody>
      </p:sp>
      <p:sp>
        <p:nvSpPr>
          <p:cNvPr id="4" name="Content Placeholder 2">
            <a:extLst>
              <a:ext uri="{FF2B5EF4-FFF2-40B4-BE49-F238E27FC236}">
                <a16:creationId xmlns:a16="http://schemas.microsoft.com/office/drawing/2014/main" id="{9D164649-858F-4193-A311-24D10D63E72B}"/>
              </a:ext>
            </a:extLst>
          </p:cNvPr>
          <p:cNvSpPr>
            <a:spLocks noGrp="1"/>
          </p:cNvSpPr>
          <p:nvPr>
            <p:ph idx="1"/>
          </p:nvPr>
        </p:nvSpPr>
        <p:spPr>
          <a:xfrm>
            <a:off x="798342" y="1582378"/>
            <a:ext cx="9516090" cy="4468457"/>
          </a:xfrm>
        </p:spPr>
        <p:txBody>
          <a:bodyPr>
            <a:noAutofit/>
          </a:bodyPr>
          <a:lstStyle/>
          <a:p>
            <a:pPr>
              <a:lnSpc>
                <a:spcPct val="160000"/>
              </a:lnSpc>
            </a:pPr>
            <a:r>
              <a:rPr lang="en-US" sz="2400" dirty="0">
                <a:latin typeface="Cambria" panose="02040503050406030204" pitchFamily="18" charset="0"/>
                <a:ea typeface="Cambria" panose="02040503050406030204" pitchFamily="18" charset="0"/>
              </a:rPr>
              <a:t>Introduction to Image Compression </a:t>
            </a:r>
          </a:p>
          <a:p>
            <a:pPr>
              <a:lnSpc>
                <a:spcPct val="160000"/>
              </a:lnSpc>
            </a:pPr>
            <a:r>
              <a:rPr lang="en-US" sz="2400" dirty="0">
                <a:latin typeface="Cambria" panose="02040503050406030204" pitchFamily="18" charset="0"/>
                <a:ea typeface="Cambria" panose="02040503050406030204" pitchFamily="18" charset="0"/>
              </a:rPr>
              <a:t>Stage 1: Basic implementation of  Image compression system</a:t>
            </a:r>
          </a:p>
          <a:p>
            <a:pPr>
              <a:lnSpc>
                <a:spcPct val="160000"/>
              </a:lnSpc>
            </a:pPr>
            <a:r>
              <a:rPr lang="en-US" sz="2400" dirty="0">
                <a:latin typeface="Cambria" panose="02040503050406030204" pitchFamily="18" charset="0"/>
                <a:ea typeface="Cambria" panose="02040503050406030204" pitchFamily="18" charset="0"/>
              </a:rPr>
              <a:t>Introduction to Video Compression </a:t>
            </a:r>
          </a:p>
          <a:p>
            <a:pPr>
              <a:lnSpc>
                <a:spcPct val="160000"/>
              </a:lnSpc>
            </a:pPr>
            <a:r>
              <a:rPr lang="en-US" sz="2400" dirty="0">
                <a:latin typeface="Cambria" panose="02040503050406030204" pitchFamily="18" charset="0"/>
                <a:ea typeface="Cambria" panose="02040503050406030204" pitchFamily="18" charset="0"/>
              </a:rPr>
              <a:t>Stage 2: Basic implementation of Video compression system</a:t>
            </a:r>
          </a:p>
          <a:p>
            <a:pPr>
              <a:lnSpc>
                <a:spcPct val="160000"/>
              </a:lnSpc>
            </a:pPr>
            <a:r>
              <a:rPr lang="en-US" sz="2400" dirty="0">
                <a:latin typeface="Cambria" panose="02040503050406030204" pitchFamily="18" charset="0"/>
                <a:ea typeface="Cambria" panose="02040503050406030204" pitchFamily="18" charset="0"/>
              </a:rPr>
              <a:t>Stage 3 : Improved hybrid video codec</a:t>
            </a:r>
          </a:p>
          <a:p>
            <a:pPr>
              <a:lnSpc>
                <a:spcPct val="160000"/>
              </a:lnSpc>
            </a:pPr>
            <a:r>
              <a:rPr lang="en-US" sz="2400" dirty="0">
                <a:latin typeface="Cambria" panose="02040503050406030204" pitchFamily="18" charset="0"/>
                <a:ea typeface="Cambria" panose="02040503050406030204" pitchFamily="18" charset="0"/>
              </a:rPr>
              <a:t>References</a:t>
            </a:r>
          </a:p>
        </p:txBody>
      </p:sp>
    </p:spTree>
    <p:extLst>
      <p:ext uri="{BB962C8B-B14F-4D97-AF65-F5344CB8AC3E}">
        <p14:creationId xmlns:p14="http://schemas.microsoft.com/office/powerpoint/2010/main" val="209839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E553D-DECA-182E-EBFD-C07EB5FA1802}"/>
              </a:ext>
            </a:extLst>
          </p:cNvPr>
          <p:cNvSpPr txBox="1"/>
          <p:nvPr/>
        </p:nvSpPr>
        <p:spPr>
          <a:xfrm>
            <a:off x="1777285" y="234973"/>
            <a:ext cx="8637429" cy="947632"/>
          </a:xfrm>
          <a:prstGeom prst="rect">
            <a:avLst/>
          </a:prstGeom>
          <a:noFill/>
        </p:spPr>
        <p:txBody>
          <a:bodyPr wrap="none" rtlCol="0">
            <a:spAutoFit/>
          </a:bodyPr>
          <a:lstStyle/>
          <a:p>
            <a:pPr>
              <a:lnSpc>
                <a:spcPct val="160000"/>
              </a:lnSpc>
            </a:pPr>
            <a:r>
              <a:rPr lang="en-US" sz="4000" b="1" u="sng" dirty="0">
                <a:latin typeface="Cambria" panose="02040503050406030204" pitchFamily="18" charset="0"/>
                <a:ea typeface="Cambria" panose="02040503050406030204" pitchFamily="18" charset="0"/>
              </a:rPr>
              <a:t>Introduction to Image Compression </a:t>
            </a:r>
          </a:p>
        </p:txBody>
      </p:sp>
      <p:pic>
        <p:nvPicPr>
          <p:cNvPr id="4" name="Picture 3" descr="A picture containing text, diagram, screenshot, pattern&#10;&#10;Description automatically generated">
            <a:extLst>
              <a:ext uri="{FF2B5EF4-FFF2-40B4-BE49-F238E27FC236}">
                <a16:creationId xmlns:a16="http://schemas.microsoft.com/office/drawing/2014/main" id="{E3821525-05A5-4DCB-8EFB-55AF98822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022" y="1655354"/>
            <a:ext cx="5468748" cy="3932647"/>
          </a:xfrm>
          <a:prstGeom prst="rect">
            <a:avLst/>
          </a:prstGeom>
        </p:spPr>
      </p:pic>
      <p:pic>
        <p:nvPicPr>
          <p:cNvPr id="6" name="Picture 5" descr="A picture containing text, screenshot, display, font&#10;&#10;Description automatically generated">
            <a:extLst>
              <a:ext uri="{FF2B5EF4-FFF2-40B4-BE49-F238E27FC236}">
                <a16:creationId xmlns:a16="http://schemas.microsoft.com/office/drawing/2014/main" id="{85986FF7-3E25-C768-1A50-4611EC6CD45C}"/>
              </a:ext>
            </a:extLst>
          </p:cNvPr>
          <p:cNvPicPr>
            <a:picLocks noChangeAspect="1"/>
          </p:cNvPicPr>
          <p:nvPr/>
        </p:nvPicPr>
        <p:blipFill rotWithShape="1">
          <a:blip r:embed="rId4">
            <a:extLst>
              <a:ext uri="{28A0092B-C50C-407E-A947-70E740481C1C}">
                <a14:useLocalDpi xmlns:a14="http://schemas.microsoft.com/office/drawing/2010/main" val="0"/>
              </a:ext>
            </a:extLst>
          </a:blip>
          <a:srcRect l="2015" t="2818" r="2034" b="4609"/>
          <a:stretch/>
        </p:blipFill>
        <p:spPr>
          <a:xfrm>
            <a:off x="470231" y="1655354"/>
            <a:ext cx="5468750" cy="3932647"/>
          </a:xfrm>
          <a:prstGeom prst="rect">
            <a:avLst/>
          </a:prstGeom>
        </p:spPr>
      </p:pic>
    </p:spTree>
    <p:extLst>
      <p:ext uri="{BB962C8B-B14F-4D97-AF65-F5344CB8AC3E}">
        <p14:creationId xmlns:p14="http://schemas.microsoft.com/office/powerpoint/2010/main" val="4033069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F6F1EC2-0A38-44B0-8B60-37FBF0CDC0E9}"/>
              </a:ext>
            </a:extLst>
          </p:cNvPr>
          <p:cNvSpPr>
            <a:spLocks noGrp="1"/>
          </p:cNvSpPr>
          <p:nvPr>
            <p:ph type="title"/>
          </p:nvPr>
        </p:nvSpPr>
        <p:spPr>
          <a:xfrm>
            <a:off x="484632" y="259444"/>
            <a:ext cx="11402568" cy="722377"/>
          </a:xfrm>
        </p:spPr>
        <p:txBody>
          <a:bodyPr>
            <a:noAutofit/>
          </a:bodyPr>
          <a:lstStyle/>
          <a:p>
            <a:pPr>
              <a:lnSpc>
                <a:spcPct val="160000"/>
              </a:lnSpc>
            </a:pPr>
            <a:r>
              <a:rPr lang="en-US" sz="3600" b="1" u="sng" dirty="0">
                <a:latin typeface="Cambria" panose="02040503050406030204" pitchFamily="18" charset="0"/>
                <a:ea typeface="Cambria" panose="02040503050406030204" pitchFamily="18" charset="0"/>
              </a:rPr>
              <a:t>Basic implementation of  Image compression system</a:t>
            </a:r>
          </a:p>
        </p:txBody>
      </p:sp>
      <p:sp>
        <p:nvSpPr>
          <p:cNvPr id="6" name="Content Placeholder 2">
            <a:extLst>
              <a:ext uri="{FF2B5EF4-FFF2-40B4-BE49-F238E27FC236}">
                <a16:creationId xmlns:a16="http://schemas.microsoft.com/office/drawing/2014/main" id="{7632ED01-938C-43BA-9291-E199C8F1E2F1}"/>
              </a:ext>
            </a:extLst>
          </p:cNvPr>
          <p:cNvSpPr txBox="1">
            <a:spLocks/>
          </p:cNvSpPr>
          <p:nvPr/>
        </p:nvSpPr>
        <p:spPr>
          <a:xfrm>
            <a:off x="784743" y="1372759"/>
            <a:ext cx="10622514" cy="4967111"/>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nSpc>
                <a:spcPct val="80000"/>
              </a:lnSpc>
              <a:buNone/>
            </a:pPr>
            <a:r>
              <a:rPr lang="en-US" b="1" dirty="0"/>
              <a:t>Color Space conversion</a:t>
            </a:r>
          </a:p>
          <a:p>
            <a:pPr>
              <a:lnSpc>
                <a:spcPct val="80000"/>
              </a:lnSpc>
            </a:pPr>
            <a:r>
              <a:rPr lang="en-US" sz="1800" dirty="0"/>
              <a:t>Human eyes are more receptive to luminance </a:t>
            </a:r>
          </a:p>
          <a:p>
            <a:pPr marL="45720" indent="0">
              <a:lnSpc>
                <a:spcPct val="80000"/>
              </a:lnSpc>
              <a:buNone/>
            </a:pPr>
            <a:r>
              <a:rPr lang="en-US" sz="1800" dirty="0"/>
              <a:t>( brightness and darkness) and less receptive to </a:t>
            </a:r>
          </a:p>
          <a:p>
            <a:pPr marL="45720" indent="0">
              <a:lnSpc>
                <a:spcPct val="80000"/>
              </a:lnSpc>
              <a:buNone/>
            </a:pPr>
            <a:r>
              <a:rPr lang="en-US" sz="1800" dirty="0"/>
              <a:t>chrominance (color).</a:t>
            </a:r>
          </a:p>
          <a:p>
            <a:pPr>
              <a:lnSpc>
                <a:spcPct val="80000"/>
              </a:lnSpc>
            </a:pPr>
            <a:r>
              <a:rPr lang="en-US" altLang="ja-JP" sz="1800" dirty="0"/>
              <a:t>Load RGB image and convert it to gray scaled image</a:t>
            </a:r>
          </a:p>
          <a:p>
            <a:pPr marL="45720" indent="0">
              <a:lnSpc>
                <a:spcPct val="80000"/>
              </a:lnSpc>
              <a:buNone/>
            </a:pPr>
            <a:endParaRPr lang="en-US" altLang="ja-JP" sz="1800" dirty="0"/>
          </a:p>
          <a:p>
            <a:pPr marL="45720" indent="0">
              <a:lnSpc>
                <a:spcPct val="80000"/>
              </a:lnSpc>
              <a:buNone/>
            </a:pPr>
            <a:r>
              <a:rPr lang="en-US" b="1" dirty="0"/>
              <a:t>Discrete Cosine Transform</a:t>
            </a:r>
          </a:p>
          <a:p>
            <a:pPr>
              <a:lnSpc>
                <a:spcPct val="80000"/>
              </a:lnSpc>
            </a:pPr>
            <a:r>
              <a:rPr lang="en-US" altLang="ja-JP" sz="1800" dirty="0"/>
              <a:t>Human vision is insensitive to high spatial frequencies</a:t>
            </a:r>
            <a:endParaRPr lang="en-US" sz="1800" dirty="0"/>
          </a:p>
          <a:p>
            <a:pPr>
              <a:lnSpc>
                <a:spcPct val="80000"/>
              </a:lnSpc>
            </a:pPr>
            <a:r>
              <a:rPr lang="en-US" sz="1800" dirty="0"/>
              <a:t>Divide image into 8x8 macro blocks which conations </a:t>
            </a:r>
          </a:p>
          <a:p>
            <a:pPr marL="45720" indent="0">
              <a:lnSpc>
                <a:spcPct val="80000"/>
              </a:lnSpc>
              <a:buNone/>
            </a:pPr>
            <a:r>
              <a:rPr lang="en-US" sz="1800" dirty="0"/>
              <a:t>64 pixels values, with 0-255 range</a:t>
            </a:r>
          </a:p>
          <a:p>
            <a:pPr>
              <a:lnSpc>
                <a:spcPct val="80000"/>
              </a:lnSpc>
            </a:pPr>
            <a:r>
              <a:rPr lang="en-US" sz="1800" dirty="0"/>
              <a:t>Apply DCT transform to each 8x8 macro blocks</a:t>
            </a:r>
          </a:p>
          <a:p>
            <a:pPr marL="45720" indent="0">
              <a:lnSpc>
                <a:spcPct val="80000"/>
              </a:lnSpc>
              <a:buNone/>
            </a:pPr>
            <a:endParaRPr lang="en-US" sz="2000" b="1" dirty="0"/>
          </a:p>
          <a:p>
            <a:pPr marL="45720" indent="0">
              <a:lnSpc>
                <a:spcPct val="80000"/>
              </a:lnSpc>
              <a:buNone/>
            </a:pPr>
            <a:endParaRPr lang="en-US" altLang="ja-JP" sz="2400" dirty="0"/>
          </a:p>
        </p:txBody>
      </p:sp>
      <p:pic>
        <p:nvPicPr>
          <p:cNvPr id="3" name="Picture 2" descr="A screenshot of a computer&#10;&#10;Description automatically generated with medium confidence">
            <a:extLst>
              <a:ext uri="{FF2B5EF4-FFF2-40B4-BE49-F238E27FC236}">
                <a16:creationId xmlns:a16="http://schemas.microsoft.com/office/drawing/2014/main" id="{C6FB2FEC-528A-DC65-059D-6033E033D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381" y="3856315"/>
            <a:ext cx="4857474" cy="2092617"/>
          </a:xfrm>
          <a:prstGeom prst="rect">
            <a:avLst/>
          </a:prstGeom>
        </p:spPr>
      </p:pic>
      <p:sp>
        <p:nvSpPr>
          <p:cNvPr id="4" name="TextBox 3">
            <a:extLst>
              <a:ext uri="{FF2B5EF4-FFF2-40B4-BE49-F238E27FC236}">
                <a16:creationId xmlns:a16="http://schemas.microsoft.com/office/drawing/2014/main" id="{B1161D6B-1AA4-99B2-D71F-3EE275893AE9}"/>
              </a:ext>
            </a:extLst>
          </p:cNvPr>
          <p:cNvSpPr txBox="1"/>
          <p:nvPr/>
        </p:nvSpPr>
        <p:spPr>
          <a:xfrm>
            <a:off x="6971386" y="6037693"/>
            <a:ext cx="3826689" cy="338554"/>
          </a:xfrm>
          <a:prstGeom prst="rect">
            <a:avLst/>
          </a:prstGeom>
          <a:noFill/>
        </p:spPr>
        <p:txBody>
          <a:bodyPr wrap="none" rtlCol="0">
            <a:spAutoFit/>
          </a:bodyPr>
          <a:lstStyle/>
          <a:p>
            <a:r>
              <a:rPr lang="en-US" sz="1600" dirty="0"/>
              <a:t>Figure 02: DCT applied for one macro block</a:t>
            </a:r>
          </a:p>
        </p:txBody>
      </p:sp>
      <p:pic>
        <p:nvPicPr>
          <p:cNvPr id="9" name="Picture 8" descr="A picture containing human face, screenshot, art&#10;&#10;Description automatically generated">
            <a:extLst>
              <a:ext uri="{FF2B5EF4-FFF2-40B4-BE49-F238E27FC236}">
                <a16:creationId xmlns:a16="http://schemas.microsoft.com/office/drawing/2014/main" id="{E71AE5F6-3F10-E807-8C6B-8B60A426B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380" y="1231192"/>
            <a:ext cx="4857473" cy="2197808"/>
          </a:xfrm>
          <a:prstGeom prst="rect">
            <a:avLst/>
          </a:prstGeom>
        </p:spPr>
      </p:pic>
      <p:sp>
        <p:nvSpPr>
          <p:cNvPr id="10" name="TextBox 9">
            <a:extLst>
              <a:ext uri="{FF2B5EF4-FFF2-40B4-BE49-F238E27FC236}">
                <a16:creationId xmlns:a16="http://schemas.microsoft.com/office/drawing/2014/main" id="{B22CACF0-B98F-A43C-3D4B-8DDAA2823925}"/>
              </a:ext>
            </a:extLst>
          </p:cNvPr>
          <p:cNvSpPr txBox="1"/>
          <p:nvPr/>
        </p:nvSpPr>
        <p:spPr>
          <a:xfrm>
            <a:off x="6850771" y="3476118"/>
            <a:ext cx="3902030" cy="338554"/>
          </a:xfrm>
          <a:prstGeom prst="rect">
            <a:avLst/>
          </a:prstGeom>
          <a:noFill/>
        </p:spPr>
        <p:txBody>
          <a:bodyPr wrap="none" rtlCol="0">
            <a:spAutoFit/>
          </a:bodyPr>
          <a:lstStyle/>
          <a:p>
            <a:r>
              <a:rPr lang="en-US" sz="1600" dirty="0"/>
              <a:t>Figure 01: Divide image to 8x8 macro blocks</a:t>
            </a:r>
          </a:p>
        </p:txBody>
      </p:sp>
    </p:spTree>
    <p:extLst>
      <p:ext uri="{BB962C8B-B14F-4D97-AF65-F5344CB8AC3E}">
        <p14:creationId xmlns:p14="http://schemas.microsoft.com/office/powerpoint/2010/main" val="4121020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632ED01-938C-43BA-9291-E199C8F1E2F1}"/>
              </a:ext>
            </a:extLst>
          </p:cNvPr>
          <p:cNvSpPr txBox="1">
            <a:spLocks/>
          </p:cNvSpPr>
          <p:nvPr/>
        </p:nvSpPr>
        <p:spPr>
          <a:xfrm>
            <a:off x="663331" y="507754"/>
            <a:ext cx="10865338" cy="4719882"/>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nSpc>
                <a:spcPct val="80000"/>
              </a:lnSpc>
              <a:buNone/>
            </a:pPr>
            <a:r>
              <a:rPr lang="en-US" b="1" dirty="0"/>
              <a:t>Quantization</a:t>
            </a:r>
          </a:p>
          <a:p>
            <a:pPr>
              <a:lnSpc>
                <a:spcPct val="80000"/>
              </a:lnSpc>
            </a:pPr>
            <a:r>
              <a:rPr lang="en-US" sz="1800" dirty="0"/>
              <a:t>Divide each values in each macro block by Quantization  matrix which multiplied with different quantize level values .</a:t>
            </a:r>
          </a:p>
          <a:p>
            <a:pPr>
              <a:lnSpc>
                <a:spcPct val="80000"/>
              </a:lnSpc>
            </a:pPr>
            <a:r>
              <a:rPr lang="en-US" sz="1800" dirty="0"/>
              <a:t>Rounded off each result to nearest integer</a:t>
            </a:r>
          </a:p>
          <a:p>
            <a:pPr marL="45720" indent="0">
              <a:lnSpc>
                <a:spcPct val="80000"/>
              </a:lnSpc>
              <a:buNone/>
            </a:pPr>
            <a:r>
              <a:rPr lang="en-US" b="1" dirty="0"/>
              <a:t>AC and DC values separation</a:t>
            </a:r>
          </a:p>
          <a:p>
            <a:pPr>
              <a:lnSpc>
                <a:spcPct val="80000"/>
              </a:lnSpc>
            </a:pPr>
            <a:r>
              <a:rPr lang="en-US" sz="1800" dirty="0"/>
              <a:t>Extract the DC parts which is the first element in the Quantized</a:t>
            </a:r>
          </a:p>
          <a:p>
            <a:pPr marL="45720" indent="0">
              <a:lnSpc>
                <a:spcPct val="80000"/>
              </a:lnSpc>
              <a:buNone/>
            </a:pPr>
            <a:r>
              <a:rPr lang="en-US" sz="1800" dirty="0"/>
              <a:t> coefficients matrices at upper left conner</a:t>
            </a:r>
          </a:p>
          <a:p>
            <a:pPr>
              <a:lnSpc>
                <a:spcPct val="80000"/>
              </a:lnSpc>
            </a:pPr>
            <a:r>
              <a:rPr lang="en-US" sz="1800" dirty="0"/>
              <a:t>AC coefficients were extracted using Zig-Zag scanning</a:t>
            </a:r>
          </a:p>
          <a:p>
            <a:pPr>
              <a:lnSpc>
                <a:spcPct val="80000"/>
              </a:lnSpc>
            </a:pPr>
            <a:r>
              <a:rPr lang="en-US" sz="1800" dirty="0"/>
              <a:t>Perform Differential coding on DC components </a:t>
            </a:r>
          </a:p>
          <a:p>
            <a:pPr>
              <a:lnSpc>
                <a:spcPct val="80000"/>
              </a:lnSpc>
            </a:pPr>
            <a:r>
              <a:rPr lang="en-US" sz="1800" dirty="0"/>
              <a:t>Perform Run length coding on AC components</a:t>
            </a:r>
          </a:p>
          <a:p>
            <a:pPr marL="45720" indent="0">
              <a:lnSpc>
                <a:spcPct val="80000"/>
              </a:lnSpc>
              <a:buNone/>
            </a:pPr>
            <a:endParaRPr lang="en-US" sz="1800" dirty="0"/>
          </a:p>
          <a:p>
            <a:pPr marL="45720" indent="0">
              <a:lnSpc>
                <a:spcPct val="80000"/>
              </a:lnSpc>
              <a:buNone/>
            </a:pPr>
            <a:endParaRPr lang="en-US" sz="1800" dirty="0"/>
          </a:p>
          <a:p>
            <a:pPr marL="45720" indent="0">
              <a:lnSpc>
                <a:spcPct val="80000"/>
              </a:lnSpc>
              <a:buNone/>
            </a:pPr>
            <a:endParaRPr lang="en-US" sz="2000" b="1" dirty="0"/>
          </a:p>
          <a:p>
            <a:pPr marL="0" indent="0">
              <a:buNone/>
            </a:pPr>
            <a:endParaRPr lang="en-US" dirty="0">
              <a:latin typeface="Cambria" panose="02040503050406030204" pitchFamily="18" charset="0"/>
              <a:ea typeface="Cambria" panose="02040503050406030204" pitchFamily="18" charset="0"/>
            </a:endParaRPr>
          </a:p>
        </p:txBody>
      </p:sp>
      <p:pic>
        <p:nvPicPr>
          <p:cNvPr id="7" name="Picture 6" descr="A picture containing text, screenshot, rectangle, square&#10;&#10;Description automatically generated">
            <a:extLst>
              <a:ext uri="{FF2B5EF4-FFF2-40B4-BE49-F238E27FC236}">
                <a16:creationId xmlns:a16="http://schemas.microsoft.com/office/drawing/2014/main" id="{308C21EE-CD59-1BCA-B6DE-236907EEC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44" y="1260589"/>
            <a:ext cx="3832770" cy="2284913"/>
          </a:xfrm>
          <a:prstGeom prst="rect">
            <a:avLst/>
          </a:prstGeom>
        </p:spPr>
      </p:pic>
      <p:sp>
        <p:nvSpPr>
          <p:cNvPr id="10" name="TextBox 9">
            <a:extLst>
              <a:ext uri="{FF2B5EF4-FFF2-40B4-BE49-F238E27FC236}">
                <a16:creationId xmlns:a16="http://schemas.microsoft.com/office/drawing/2014/main" id="{CA9E7795-C185-AE38-AB45-8353F8ED7343}"/>
              </a:ext>
            </a:extLst>
          </p:cNvPr>
          <p:cNvSpPr txBox="1"/>
          <p:nvPr/>
        </p:nvSpPr>
        <p:spPr>
          <a:xfrm>
            <a:off x="6829719" y="3680858"/>
            <a:ext cx="4674421" cy="338554"/>
          </a:xfrm>
          <a:prstGeom prst="rect">
            <a:avLst/>
          </a:prstGeom>
          <a:noFill/>
        </p:spPr>
        <p:txBody>
          <a:bodyPr wrap="none" rtlCol="0">
            <a:spAutoFit/>
          </a:bodyPr>
          <a:lstStyle/>
          <a:p>
            <a:r>
              <a:rPr lang="en-US" sz="1600" dirty="0"/>
              <a:t>Figure 03: Apply Quantization to the DCT coefficients</a:t>
            </a:r>
          </a:p>
        </p:txBody>
      </p:sp>
      <p:pic>
        <p:nvPicPr>
          <p:cNvPr id="12" name="Picture 11" descr="A screenshot of a computer&#10;&#10;Description automatically generated with medium confidence">
            <a:extLst>
              <a:ext uri="{FF2B5EF4-FFF2-40B4-BE49-F238E27FC236}">
                <a16:creationId xmlns:a16="http://schemas.microsoft.com/office/drawing/2014/main" id="{DE957A70-4E0D-478E-EA85-12189ACAC5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216" y="4508785"/>
            <a:ext cx="4349391" cy="1771008"/>
          </a:xfrm>
          <a:prstGeom prst="rect">
            <a:avLst/>
          </a:prstGeom>
        </p:spPr>
      </p:pic>
      <p:pic>
        <p:nvPicPr>
          <p:cNvPr id="14" name="Picture 13" descr="A picture containing text, screenshot, font, design&#10;&#10;Description automatically generated">
            <a:extLst>
              <a:ext uri="{FF2B5EF4-FFF2-40B4-BE49-F238E27FC236}">
                <a16:creationId xmlns:a16="http://schemas.microsoft.com/office/drawing/2014/main" id="{BF249745-C848-9240-60F6-BBC8FAC08A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443" y="4508785"/>
            <a:ext cx="4349390" cy="1815107"/>
          </a:xfrm>
          <a:prstGeom prst="rect">
            <a:avLst/>
          </a:prstGeom>
        </p:spPr>
      </p:pic>
      <p:sp>
        <p:nvSpPr>
          <p:cNvPr id="15" name="TextBox 14">
            <a:extLst>
              <a:ext uri="{FF2B5EF4-FFF2-40B4-BE49-F238E27FC236}">
                <a16:creationId xmlns:a16="http://schemas.microsoft.com/office/drawing/2014/main" id="{6DAAE113-730C-B916-2B35-0CC599D8E255}"/>
              </a:ext>
            </a:extLst>
          </p:cNvPr>
          <p:cNvSpPr txBox="1"/>
          <p:nvPr/>
        </p:nvSpPr>
        <p:spPr>
          <a:xfrm>
            <a:off x="1643223" y="6279793"/>
            <a:ext cx="3833101" cy="338554"/>
          </a:xfrm>
          <a:prstGeom prst="rect">
            <a:avLst/>
          </a:prstGeom>
          <a:noFill/>
        </p:spPr>
        <p:txBody>
          <a:bodyPr wrap="none" rtlCol="0">
            <a:spAutoFit/>
          </a:bodyPr>
          <a:lstStyle/>
          <a:p>
            <a:r>
              <a:rPr lang="en-US" sz="1600" dirty="0"/>
              <a:t>Figure 04: Zig-Zag scanning of AC elements</a:t>
            </a:r>
          </a:p>
        </p:txBody>
      </p:sp>
      <p:sp>
        <p:nvSpPr>
          <p:cNvPr id="16" name="TextBox 15">
            <a:extLst>
              <a:ext uri="{FF2B5EF4-FFF2-40B4-BE49-F238E27FC236}">
                <a16:creationId xmlns:a16="http://schemas.microsoft.com/office/drawing/2014/main" id="{83349AEC-7BCE-B75A-5057-663E3C7AFFE1}"/>
              </a:ext>
            </a:extLst>
          </p:cNvPr>
          <p:cNvSpPr txBox="1"/>
          <p:nvPr/>
        </p:nvSpPr>
        <p:spPr>
          <a:xfrm>
            <a:off x="6507230" y="6276836"/>
            <a:ext cx="4239815" cy="338554"/>
          </a:xfrm>
          <a:prstGeom prst="rect">
            <a:avLst/>
          </a:prstGeom>
          <a:noFill/>
        </p:spPr>
        <p:txBody>
          <a:bodyPr wrap="none" rtlCol="0">
            <a:spAutoFit/>
          </a:bodyPr>
          <a:lstStyle/>
          <a:p>
            <a:r>
              <a:rPr lang="en-US" sz="1600" dirty="0"/>
              <a:t>Figure 05: Run length coding on AC components</a:t>
            </a:r>
          </a:p>
        </p:txBody>
      </p:sp>
    </p:spTree>
    <p:extLst>
      <p:ext uri="{BB962C8B-B14F-4D97-AF65-F5344CB8AC3E}">
        <p14:creationId xmlns:p14="http://schemas.microsoft.com/office/powerpoint/2010/main" val="19212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3F2A2A8-479B-2CEE-013F-2AB137A6A699}"/>
              </a:ext>
            </a:extLst>
          </p:cNvPr>
          <p:cNvSpPr txBox="1">
            <a:spLocks/>
          </p:cNvSpPr>
          <p:nvPr/>
        </p:nvSpPr>
        <p:spPr>
          <a:xfrm>
            <a:off x="663331" y="551937"/>
            <a:ext cx="6804269" cy="589802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nSpc>
                <a:spcPct val="80000"/>
              </a:lnSpc>
              <a:buNone/>
            </a:pPr>
            <a:r>
              <a:rPr lang="en-US" b="1" dirty="0"/>
              <a:t>Huffman Encoding</a:t>
            </a:r>
          </a:p>
          <a:p>
            <a:pPr>
              <a:lnSpc>
                <a:spcPct val="80000"/>
              </a:lnSpc>
            </a:pPr>
            <a:r>
              <a:rPr lang="en-US" sz="1800" dirty="0"/>
              <a:t>Calculate AC/DC symbol probability and generate AC/DC Huffman codebooks</a:t>
            </a:r>
          </a:p>
          <a:p>
            <a:pPr>
              <a:lnSpc>
                <a:spcPct val="80000"/>
              </a:lnSpc>
            </a:pPr>
            <a:r>
              <a:rPr lang="en-US" sz="1800" dirty="0"/>
              <a:t>Apply Huffman coding for AC and DC components separately </a:t>
            </a:r>
          </a:p>
          <a:p>
            <a:pPr>
              <a:lnSpc>
                <a:spcPct val="80000"/>
              </a:lnSpc>
            </a:pPr>
            <a:r>
              <a:rPr lang="en-US" sz="1800" dirty="0"/>
              <a:t>Save encoded AC and DC data as a bit streams</a:t>
            </a:r>
          </a:p>
          <a:p>
            <a:pPr marL="45720" indent="0">
              <a:lnSpc>
                <a:spcPct val="80000"/>
              </a:lnSpc>
              <a:buNone/>
            </a:pPr>
            <a:endParaRPr lang="en-US" sz="1800" dirty="0"/>
          </a:p>
          <a:p>
            <a:pPr marL="45720" indent="0">
              <a:lnSpc>
                <a:spcPct val="80000"/>
              </a:lnSpc>
              <a:buNone/>
            </a:pPr>
            <a:r>
              <a:rPr lang="en-US" b="1" dirty="0"/>
              <a:t>Decoding</a:t>
            </a:r>
          </a:p>
          <a:p>
            <a:pPr>
              <a:lnSpc>
                <a:spcPct val="80000"/>
              </a:lnSpc>
            </a:pPr>
            <a:r>
              <a:rPr lang="en-US" sz="1800" dirty="0"/>
              <a:t>Apply Huffman decoding for both AC &amp; DC components separately</a:t>
            </a:r>
          </a:p>
          <a:p>
            <a:pPr>
              <a:lnSpc>
                <a:spcPct val="80000"/>
              </a:lnSpc>
            </a:pPr>
            <a:r>
              <a:rPr lang="en-US" sz="1800" dirty="0"/>
              <a:t>Do inverse Differential coding for DC elements</a:t>
            </a:r>
          </a:p>
          <a:p>
            <a:pPr>
              <a:lnSpc>
                <a:spcPct val="80000"/>
              </a:lnSpc>
            </a:pPr>
            <a:r>
              <a:rPr lang="en-US" sz="1800" dirty="0"/>
              <a:t>Do inverse Run length coding for AC elements</a:t>
            </a:r>
          </a:p>
          <a:p>
            <a:pPr>
              <a:lnSpc>
                <a:spcPct val="80000"/>
              </a:lnSpc>
            </a:pPr>
            <a:r>
              <a:rPr lang="en-US" sz="1800" dirty="0"/>
              <a:t>Combine all Decoded AC &amp; DC elements to generate macro blocks</a:t>
            </a:r>
          </a:p>
          <a:p>
            <a:pPr>
              <a:lnSpc>
                <a:spcPct val="80000"/>
              </a:lnSpc>
            </a:pPr>
            <a:r>
              <a:rPr lang="en-US" sz="1800" dirty="0"/>
              <a:t>Apply inverse Quantization process which involves multiply by the Quantization matrix and with the corresponding Quantization level</a:t>
            </a:r>
          </a:p>
          <a:p>
            <a:pPr>
              <a:lnSpc>
                <a:spcPct val="80000"/>
              </a:lnSpc>
            </a:pPr>
            <a:r>
              <a:rPr lang="en-US" sz="1800" dirty="0"/>
              <a:t>Apply inverse DCT transform to each macro block</a:t>
            </a:r>
          </a:p>
          <a:p>
            <a:pPr>
              <a:lnSpc>
                <a:spcPct val="80000"/>
              </a:lnSpc>
            </a:pPr>
            <a:r>
              <a:rPr lang="en-US" sz="1800" dirty="0"/>
              <a:t>Combine all macro blocks to generate one cell array which gives the decoded image</a:t>
            </a:r>
          </a:p>
          <a:p>
            <a:pPr marL="0" indent="0">
              <a:buNone/>
            </a:pPr>
            <a:endParaRPr lang="en-US" dirty="0">
              <a:latin typeface="Cambria" panose="02040503050406030204" pitchFamily="18" charset="0"/>
              <a:ea typeface="Cambria" panose="02040503050406030204" pitchFamily="18" charset="0"/>
            </a:endParaRPr>
          </a:p>
        </p:txBody>
      </p:sp>
      <p:pic>
        <p:nvPicPr>
          <p:cNvPr id="10" name="Picture 9" descr="A picture containing text, diagram, font, line&#10;&#10;Description automatically generated">
            <a:extLst>
              <a:ext uri="{FF2B5EF4-FFF2-40B4-BE49-F238E27FC236}">
                <a16:creationId xmlns:a16="http://schemas.microsoft.com/office/drawing/2014/main" id="{2D7BD935-D061-E3DE-5D61-30DA55A4F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5847" y="287762"/>
            <a:ext cx="4362822" cy="2124970"/>
          </a:xfrm>
          <a:prstGeom prst="rect">
            <a:avLst/>
          </a:prstGeom>
        </p:spPr>
      </p:pic>
      <p:sp>
        <p:nvSpPr>
          <p:cNvPr id="13" name="TextBox 12">
            <a:extLst>
              <a:ext uri="{FF2B5EF4-FFF2-40B4-BE49-F238E27FC236}">
                <a16:creationId xmlns:a16="http://schemas.microsoft.com/office/drawing/2014/main" id="{9A4ADB42-26CD-558C-8431-378DB5B9BE08}"/>
              </a:ext>
            </a:extLst>
          </p:cNvPr>
          <p:cNvSpPr txBox="1"/>
          <p:nvPr/>
        </p:nvSpPr>
        <p:spPr>
          <a:xfrm>
            <a:off x="6290928" y="2412732"/>
            <a:ext cx="3429144" cy="338554"/>
          </a:xfrm>
          <a:prstGeom prst="rect">
            <a:avLst/>
          </a:prstGeom>
          <a:noFill/>
        </p:spPr>
        <p:txBody>
          <a:bodyPr wrap="none" rtlCol="0">
            <a:spAutoFit/>
          </a:bodyPr>
          <a:lstStyle/>
          <a:p>
            <a:r>
              <a:rPr lang="en-US" sz="1600" dirty="0"/>
              <a:t>Figure 06: Huffman coding algorithm</a:t>
            </a:r>
          </a:p>
        </p:txBody>
      </p:sp>
      <p:sp>
        <p:nvSpPr>
          <p:cNvPr id="14" name="TextBox 13">
            <a:extLst>
              <a:ext uri="{FF2B5EF4-FFF2-40B4-BE49-F238E27FC236}">
                <a16:creationId xmlns:a16="http://schemas.microsoft.com/office/drawing/2014/main" id="{DFA72F53-6A32-F6DF-D572-571E11D5B901}"/>
              </a:ext>
            </a:extLst>
          </p:cNvPr>
          <p:cNvSpPr txBox="1"/>
          <p:nvPr/>
        </p:nvSpPr>
        <p:spPr>
          <a:xfrm>
            <a:off x="8350876" y="6141094"/>
            <a:ext cx="2566728" cy="338554"/>
          </a:xfrm>
          <a:prstGeom prst="rect">
            <a:avLst/>
          </a:prstGeom>
          <a:noFill/>
        </p:spPr>
        <p:txBody>
          <a:bodyPr wrap="none" rtlCol="0">
            <a:spAutoFit/>
          </a:bodyPr>
          <a:lstStyle/>
          <a:p>
            <a:r>
              <a:rPr lang="en-US" sz="1600" dirty="0"/>
              <a:t>Figure 07: Decoding Process</a:t>
            </a:r>
          </a:p>
        </p:txBody>
      </p:sp>
      <p:pic>
        <p:nvPicPr>
          <p:cNvPr id="15" name="Picture 14">
            <a:extLst>
              <a:ext uri="{FF2B5EF4-FFF2-40B4-BE49-F238E27FC236}">
                <a16:creationId xmlns:a16="http://schemas.microsoft.com/office/drawing/2014/main" id="{3ED34A03-8770-62FD-BD48-5389F59FBB1F}"/>
              </a:ext>
            </a:extLst>
          </p:cNvPr>
          <p:cNvPicPr>
            <a:picLocks noChangeAspect="1"/>
          </p:cNvPicPr>
          <p:nvPr/>
        </p:nvPicPr>
        <p:blipFill>
          <a:blip r:embed="rId3"/>
          <a:stretch>
            <a:fillRect/>
          </a:stretch>
        </p:blipFill>
        <p:spPr>
          <a:xfrm>
            <a:off x="9720072" y="2717377"/>
            <a:ext cx="2086842" cy="627662"/>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397E6A8-5946-415E-8B46-A63A15FE6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0022" y="3512961"/>
            <a:ext cx="2948436" cy="2628133"/>
          </a:xfrm>
          <a:prstGeom prst="rect">
            <a:avLst/>
          </a:prstGeom>
        </p:spPr>
      </p:pic>
    </p:spTree>
    <p:extLst>
      <p:ext uri="{BB962C8B-B14F-4D97-AF65-F5344CB8AC3E}">
        <p14:creationId xmlns:p14="http://schemas.microsoft.com/office/powerpoint/2010/main" val="2908299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262A17-CC7D-32EE-1470-C3ED9B37ED6E}"/>
              </a:ext>
            </a:extLst>
          </p:cNvPr>
          <p:cNvSpPr txBox="1"/>
          <p:nvPr/>
        </p:nvSpPr>
        <p:spPr>
          <a:xfrm>
            <a:off x="491004" y="335525"/>
            <a:ext cx="2235571" cy="393010"/>
          </a:xfrm>
          <a:prstGeom prst="rect">
            <a:avLst/>
          </a:prstGeom>
          <a:noFill/>
        </p:spPr>
        <p:txBody>
          <a:bodyPr wrap="square">
            <a:spAutoFit/>
          </a:bodyPr>
          <a:lstStyle/>
          <a:p>
            <a:pPr marL="45720" indent="0">
              <a:lnSpc>
                <a:spcPct val="80000"/>
              </a:lnSpc>
              <a:buNone/>
            </a:pPr>
            <a:r>
              <a:rPr lang="en-US" sz="2400" b="1" dirty="0"/>
              <a:t>Observations</a:t>
            </a:r>
          </a:p>
        </p:txBody>
      </p:sp>
      <p:pic>
        <p:nvPicPr>
          <p:cNvPr id="5" name="Picture 4" descr="A person wearing a hat&#10;&#10;Description automatically generated with medium confidence">
            <a:extLst>
              <a:ext uri="{FF2B5EF4-FFF2-40B4-BE49-F238E27FC236}">
                <a16:creationId xmlns:a16="http://schemas.microsoft.com/office/drawing/2014/main" id="{EE2CD671-1B80-75A4-060B-8232F58DF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04" y="730697"/>
            <a:ext cx="2566416" cy="2566416"/>
          </a:xfrm>
          <a:prstGeom prst="rect">
            <a:avLst/>
          </a:prstGeom>
        </p:spPr>
      </p:pic>
      <p:pic>
        <p:nvPicPr>
          <p:cNvPr id="9" name="Picture 8" descr="A person wearing a hat&#10;&#10;Description automatically generated with medium confidence">
            <a:extLst>
              <a:ext uri="{FF2B5EF4-FFF2-40B4-BE49-F238E27FC236}">
                <a16:creationId xmlns:a16="http://schemas.microsoft.com/office/drawing/2014/main" id="{FE649E0D-E277-B464-9FC6-E50D5808D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460" y="730697"/>
            <a:ext cx="2566416" cy="2566416"/>
          </a:xfrm>
          <a:prstGeom prst="rect">
            <a:avLst/>
          </a:prstGeom>
        </p:spPr>
      </p:pic>
      <p:sp>
        <p:nvSpPr>
          <p:cNvPr id="12" name="TextBox 11">
            <a:extLst>
              <a:ext uri="{FF2B5EF4-FFF2-40B4-BE49-F238E27FC236}">
                <a16:creationId xmlns:a16="http://schemas.microsoft.com/office/drawing/2014/main" id="{B02F11B1-5B43-2E5B-5FCD-FDF5EE0E7487}"/>
              </a:ext>
            </a:extLst>
          </p:cNvPr>
          <p:cNvSpPr txBox="1"/>
          <p:nvPr/>
        </p:nvSpPr>
        <p:spPr>
          <a:xfrm>
            <a:off x="610384" y="3299276"/>
            <a:ext cx="2254143" cy="261610"/>
          </a:xfrm>
          <a:prstGeom prst="rect">
            <a:avLst/>
          </a:prstGeom>
          <a:noFill/>
        </p:spPr>
        <p:txBody>
          <a:bodyPr wrap="none" rtlCol="0">
            <a:spAutoFit/>
          </a:bodyPr>
          <a:lstStyle/>
          <a:p>
            <a:r>
              <a:rPr lang="en-US" sz="1100" dirty="0"/>
              <a:t>Figure 08: Original RGB Lena image</a:t>
            </a:r>
          </a:p>
        </p:txBody>
      </p:sp>
      <p:sp>
        <p:nvSpPr>
          <p:cNvPr id="13" name="TextBox 12">
            <a:extLst>
              <a:ext uri="{FF2B5EF4-FFF2-40B4-BE49-F238E27FC236}">
                <a16:creationId xmlns:a16="http://schemas.microsoft.com/office/drawing/2014/main" id="{A796134E-F438-F41D-2A72-0D4A5FD421F0}"/>
              </a:ext>
            </a:extLst>
          </p:cNvPr>
          <p:cNvSpPr txBox="1"/>
          <p:nvPr/>
        </p:nvSpPr>
        <p:spPr>
          <a:xfrm>
            <a:off x="3386456" y="3301439"/>
            <a:ext cx="2544286" cy="261610"/>
          </a:xfrm>
          <a:prstGeom prst="rect">
            <a:avLst/>
          </a:prstGeom>
          <a:noFill/>
        </p:spPr>
        <p:txBody>
          <a:bodyPr wrap="none" rtlCol="0">
            <a:spAutoFit/>
          </a:bodyPr>
          <a:lstStyle/>
          <a:p>
            <a:r>
              <a:rPr lang="en-US" sz="1100" dirty="0"/>
              <a:t>Figure 09: Original grayscale Lena image</a:t>
            </a:r>
          </a:p>
        </p:txBody>
      </p:sp>
      <p:pic>
        <p:nvPicPr>
          <p:cNvPr id="15" name="Picture 14" descr="A person wearing a hat&#10;&#10;Description automatically generated with medium confidence">
            <a:extLst>
              <a:ext uri="{FF2B5EF4-FFF2-40B4-BE49-F238E27FC236}">
                <a16:creationId xmlns:a16="http://schemas.microsoft.com/office/drawing/2014/main" id="{7739F65C-BD4B-550C-B4D9-6F6B045CD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916" y="730697"/>
            <a:ext cx="2566416" cy="2566416"/>
          </a:xfrm>
          <a:prstGeom prst="rect">
            <a:avLst/>
          </a:prstGeom>
        </p:spPr>
      </p:pic>
      <p:sp>
        <p:nvSpPr>
          <p:cNvPr id="16" name="TextBox 15">
            <a:extLst>
              <a:ext uri="{FF2B5EF4-FFF2-40B4-BE49-F238E27FC236}">
                <a16:creationId xmlns:a16="http://schemas.microsoft.com/office/drawing/2014/main" id="{166D73D4-DD3C-EC57-9A52-4CDECB6B0A7B}"/>
              </a:ext>
            </a:extLst>
          </p:cNvPr>
          <p:cNvSpPr txBox="1"/>
          <p:nvPr/>
        </p:nvSpPr>
        <p:spPr>
          <a:xfrm>
            <a:off x="6207863" y="3299276"/>
            <a:ext cx="2709396" cy="430887"/>
          </a:xfrm>
          <a:prstGeom prst="rect">
            <a:avLst/>
          </a:prstGeom>
          <a:noFill/>
        </p:spPr>
        <p:txBody>
          <a:bodyPr wrap="none" rtlCol="0">
            <a:spAutoFit/>
          </a:bodyPr>
          <a:lstStyle/>
          <a:p>
            <a:r>
              <a:rPr lang="en-US" sz="1100" dirty="0"/>
              <a:t>Figure10: Decoded image with Q-Levels = 4</a:t>
            </a:r>
          </a:p>
          <a:p>
            <a:r>
              <a:rPr lang="en-US" sz="1100" dirty="0"/>
              <a:t>High Quality</a:t>
            </a:r>
          </a:p>
        </p:txBody>
      </p:sp>
      <p:pic>
        <p:nvPicPr>
          <p:cNvPr id="18" name="Picture 17" descr="A person wearing a hat&#10;&#10;Description automatically generated with medium confidence">
            <a:extLst>
              <a:ext uri="{FF2B5EF4-FFF2-40B4-BE49-F238E27FC236}">
                <a16:creationId xmlns:a16="http://schemas.microsoft.com/office/drawing/2014/main" id="{4E46D071-C658-15B3-59EE-676EACD4A0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0372" y="730698"/>
            <a:ext cx="2566416" cy="2566416"/>
          </a:xfrm>
          <a:prstGeom prst="rect">
            <a:avLst/>
          </a:prstGeom>
        </p:spPr>
      </p:pic>
      <p:sp>
        <p:nvSpPr>
          <p:cNvPr id="19" name="TextBox 18">
            <a:extLst>
              <a:ext uri="{FF2B5EF4-FFF2-40B4-BE49-F238E27FC236}">
                <a16:creationId xmlns:a16="http://schemas.microsoft.com/office/drawing/2014/main" id="{62DAC810-7014-D24D-91B6-0DFCB95E1B72}"/>
              </a:ext>
            </a:extLst>
          </p:cNvPr>
          <p:cNvSpPr txBox="1"/>
          <p:nvPr/>
        </p:nvSpPr>
        <p:spPr>
          <a:xfrm>
            <a:off x="9069264" y="3299276"/>
            <a:ext cx="2728632" cy="430887"/>
          </a:xfrm>
          <a:prstGeom prst="rect">
            <a:avLst/>
          </a:prstGeom>
          <a:noFill/>
        </p:spPr>
        <p:txBody>
          <a:bodyPr wrap="none" rtlCol="0">
            <a:spAutoFit/>
          </a:bodyPr>
          <a:lstStyle/>
          <a:p>
            <a:r>
              <a:rPr lang="en-US" sz="1100" dirty="0"/>
              <a:t>Figure 11: Decoded image with Q-Levels = 8</a:t>
            </a:r>
          </a:p>
          <a:p>
            <a:r>
              <a:rPr lang="en-US" sz="1100" dirty="0"/>
              <a:t>High Quality </a:t>
            </a:r>
          </a:p>
        </p:txBody>
      </p:sp>
      <p:pic>
        <p:nvPicPr>
          <p:cNvPr id="21" name="Picture 20" descr="A person wearing a hat&#10;&#10;Description automatically generated with low confidence">
            <a:extLst>
              <a:ext uri="{FF2B5EF4-FFF2-40B4-BE49-F238E27FC236}">
                <a16:creationId xmlns:a16="http://schemas.microsoft.com/office/drawing/2014/main" id="{B2413DCE-8583-8536-FEC2-58D6442195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004" y="3560886"/>
            <a:ext cx="2566416" cy="2566416"/>
          </a:xfrm>
          <a:prstGeom prst="rect">
            <a:avLst/>
          </a:prstGeom>
        </p:spPr>
      </p:pic>
      <p:sp>
        <p:nvSpPr>
          <p:cNvPr id="22" name="TextBox 21">
            <a:extLst>
              <a:ext uri="{FF2B5EF4-FFF2-40B4-BE49-F238E27FC236}">
                <a16:creationId xmlns:a16="http://schemas.microsoft.com/office/drawing/2014/main" id="{E342BED0-F0F4-7B17-8194-5F26D21FA8F2}"/>
              </a:ext>
            </a:extLst>
          </p:cNvPr>
          <p:cNvSpPr txBox="1"/>
          <p:nvPr/>
        </p:nvSpPr>
        <p:spPr>
          <a:xfrm>
            <a:off x="373027" y="6127302"/>
            <a:ext cx="2802370" cy="430887"/>
          </a:xfrm>
          <a:prstGeom prst="rect">
            <a:avLst/>
          </a:prstGeom>
          <a:noFill/>
        </p:spPr>
        <p:txBody>
          <a:bodyPr wrap="none" rtlCol="0">
            <a:spAutoFit/>
          </a:bodyPr>
          <a:lstStyle/>
          <a:p>
            <a:r>
              <a:rPr lang="en-US" sz="1100" dirty="0"/>
              <a:t>Figure 12: Decoded image with Q-Levels = 16</a:t>
            </a:r>
          </a:p>
          <a:p>
            <a:r>
              <a:rPr lang="en-US" sz="1100" dirty="0"/>
              <a:t>Medium Quality</a:t>
            </a:r>
          </a:p>
        </p:txBody>
      </p:sp>
      <p:pic>
        <p:nvPicPr>
          <p:cNvPr id="24" name="Picture 23" descr="A picture containing text, graphics, design&#10;&#10;Description automatically generated">
            <a:extLst>
              <a:ext uri="{FF2B5EF4-FFF2-40B4-BE49-F238E27FC236}">
                <a16:creationId xmlns:a16="http://schemas.microsoft.com/office/drawing/2014/main" id="{C3F1A29E-A995-06DE-35BC-3FD7751E80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0815" y="3554398"/>
            <a:ext cx="2566416" cy="2566416"/>
          </a:xfrm>
          <a:prstGeom prst="rect">
            <a:avLst/>
          </a:prstGeom>
        </p:spPr>
      </p:pic>
      <p:sp>
        <p:nvSpPr>
          <p:cNvPr id="25" name="TextBox 24">
            <a:extLst>
              <a:ext uri="{FF2B5EF4-FFF2-40B4-BE49-F238E27FC236}">
                <a16:creationId xmlns:a16="http://schemas.microsoft.com/office/drawing/2014/main" id="{8B5F926B-7DD3-EB22-5A8A-FF5D5C3345DC}"/>
              </a:ext>
            </a:extLst>
          </p:cNvPr>
          <p:cNvSpPr txBox="1"/>
          <p:nvPr/>
        </p:nvSpPr>
        <p:spPr>
          <a:xfrm>
            <a:off x="3259483" y="6127302"/>
            <a:ext cx="2802370" cy="430887"/>
          </a:xfrm>
          <a:prstGeom prst="rect">
            <a:avLst/>
          </a:prstGeom>
          <a:noFill/>
        </p:spPr>
        <p:txBody>
          <a:bodyPr wrap="none" rtlCol="0">
            <a:spAutoFit/>
          </a:bodyPr>
          <a:lstStyle/>
          <a:p>
            <a:r>
              <a:rPr lang="en-US" sz="1100" dirty="0"/>
              <a:t>Figure 13: Decoded image with Q-Levels = 32</a:t>
            </a:r>
          </a:p>
          <a:p>
            <a:r>
              <a:rPr lang="en-US" sz="1100" dirty="0"/>
              <a:t>Law Quality</a:t>
            </a:r>
          </a:p>
        </p:txBody>
      </p:sp>
      <p:sp>
        <p:nvSpPr>
          <p:cNvPr id="29" name="TextBox 28">
            <a:extLst>
              <a:ext uri="{FF2B5EF4-FFF2-40B4-BE49-F238E27FC236}">
                <a16:creationId xmlns:a16="http://schemas.microsoft.com/office/drawing/2014/main" id="{805E6888-57C9-504E-A9E2-351AF44AEF9B}"/>
              </a:ext>
            </a:extLst>
          </p:cNvPr>
          <p:cNvSpPr txBox="1"/>
          <p:nvPr/>
        </p:nvSpPr>
        <p:spPr>
          <a:xfrm>
            <a:off x="6242856" y="3966931"/>
            <a:ext cx="548434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High Q-level will increase the quantization step size and results a coarser quantization</a:t>
            </a:r>
          </a:p>
          <a:p>
            <a:pPr marL="285750" indent="-285750">
              <a:buFont typeface="Arial" panose="020B0604020202020204" pitchFamily="34" charset="0"/>
              <a:buChar char="•"/>
            </a:pPr>
            <a:r>
              <a:rPr lang="en-US" dirty="0"/>
              <a:t>Coarse quantization leads to a higher levels of compression ratios.</a:t>
            </a:r>
          </a:p>
          <a:p>
            <a:pPr marL="285750" indent="-285750">
              <a:buFont typeface="Arial" panose="020B0604020202020204" pitchFamily="34" charset="0"/>
              <a:buChar char="•"/>
            </a:pPr>
            <a:r>
              <a:rPr lang="en-US" dirty="0"/>
              <a:t>Information loss is increased and resulting lower image quality with lower PSNR value.</a:t>
            </a:r>
          </a:p>
        </p:txBody>
      </p:sp>
    </p:spTree>
    <p:extLst>
      <p:ext uri="{BB962C8B-B14F-4D97-AF65-F5344CB8AC3E}">
        <p14:creationId xmlns:p14="http://schemas.microsoft.com/office/powerpoint/2010/main" val="346908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682D616D-CF3F-473F-8CD2-94333B2D25E0}"/>
              </a:ext>
            </a:extLst>
          </p:cNvPr>
          <p:cNvSpPr txBox="1"/>
          <p:nvPr/>
        </p:nvSpPr>
        <p:spPr>
          <a:xfrm>
            <a:off x="446106" y="3792276"/>
            <a:ext cx="11299785" cy="2566737"/>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7150">
              <a:lnSpc>
                <a:spcPct val="90000"/>
              </a:lnSpc>
              <a:spcAft>
                <a:spcPts val="600"/>
              </a:spcAft>
            </a:pPr>
            <a:endParaRPr lang="en-US" sz="2400" b="1" dirty="0">
              <a:latin typeface="Cambria" panose="02040503050406030204" pitchFamily="18" charset="0"/>
              <a:ea typeface="Cambria" panose="02040503050406030204" pitchFamily="18" charset="0"/>
            </a:endParaRPr>
          </a:p>
        </p:txBody>
      </p:sp>
      <p:graphicFrame>
        <p:nvGraphicFramePr>
          <p:cNvPr id="13" name="Table 2">
            <a:extLst>
              <a:ext uri="{FF2B5EF4-FFF2-40B4-BE49-F238E27FC236}">
                <a16:creationId xmlns:a16="http://schemas.microsoft.com/office/drawing/2014/main" id="{A677EABD-9CF4-1D71-89C9-B169AC7E5476}"/>
              </a:ext>
            </a:extLst>
          </p:cNvPr>
          <p:cNvGraphicFramePr>
            <a:graphicFrameLocks noGrp="1"/>
          </p:cNvGraphicFramePr>
          <p:nvPr>
            <p:extLst>
              <p:ext uri="{D42A27DB-BD31-4B8C-83A1-F6EECF244321}">
                <p14:modId xmlns:p14="http://schemas.microsoft.com/office/powerpoint/2010/main" val="835496801"/>
              </p:ext>
            </p:extLst>
          </p:nvPr>
        </p:nvGraphicFramePr>
        <p:xfrm>
          <a:off x="3388558" y="1163232"/>
          <a:ext cx="5414880" cy="1994060"/>
        </p:xfrm>
        <a:graphic>
          <a:graphicData uri="http://schemas.openxmlformats.org/drawingml/2006/table">
            <a:tbl>
              <a:tblPr firstRow="1">
                <a:tableStyleId>{D7AC3CCA-C797-4891-BE02-D94E43425B78}</a:tableStyleId>
              </a:tblPr>
              <a:tblGrid>
                <a:gridCol w="1353720">
                  <a:extLst>
                    <a:ext uri="{9D8B030D-6E8A-4147-A177-3AD203B41FA5}">
                      <a16:colId xmlns:a16="http://schemas.microsoft.com/office/drawing/2014/main" val="387054447"/>
                    </a:ext>
                  </a:extLst>
                </a:gridCol>
                <a:gridCol w="1353720">
                  <a:extLst>
                    <a:ext uri="{9D8B030D-6E8A-4147-A177-3AD203B41FA5}">
                      <a16:colId xmlns:a16="http://schemas.microsoft.com/office/drawing/2014/main" val="2341373983"/>
                    </a:ext>
                  </a:extLst>
                </a:gridCol>
                <a:gridCol w="1353720">
                  <a:extLst>
                    <a:ext uri="{9D8B030D-6E8A-4147-A177-3AD203B41FA5}">
                      <a16:colId xmlns:a16="http://schemas.microsoft.com/office/drawing/2014/main" val="279135504"/>
                    </a:ext>
                  </a:extLst>
                </a:gridCol>
                <a:gridCol w="1353720">
                  <a:extLst>
                    <a:ext uri="{9D8B030D-6E8A-4147-A177-3AD203B41FA5}">
                      <a16:colId xmlns:a16="http://schemas.microsoft.com/office/drawing/2014/main" val="322342899"/>
                    </a:ext>
                  </a:extLst>
                </a:gridCol>
              </a:tblGrid>
              <a:tr h="571230">
                <a:tc>
                  <a:txBody>
                    <a:bodyPr/>
                    <a:lstStyle/>
                    <a:p>
                      <a:pPr algn="ctr"/>
                      <a:r>
                        <a:rPr lang="en-US" sz="1600" b="1" dirty="0">
                          <a:latin typeface="+mn-lt"/>
                          <a:cs typeface="Times New Roman" panose="02020603050405020304" pitchFamily="18" charset="0"/>
                        </a:rPr>
                        <a:t>Quantization 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1" dirty="0">
                          <a:latin typeface="+mn-lt"/>
                          <a:cs typeface="Times New Roman" panose="02020603050405020304" pitchFamily="18" charset="0"/>
                        </a:rPr>
                        <a:t>Compression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1" dirty="0">
                          <a:latin typeface="+mn-lt"/>
                          <a:cs typeface="Times New Roman" panose="02020603050405020304" pitchFamily="18" charset="0"/>
                        </a:rPr>
                        <a:t>PSNR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1" dirty="0">
                          <a:latin typeface="+mn-lt"/>
                          <a:cs typeface="Times New Roman" panose="02020603050405020304" pitchFamily="18" charset="0"/>
                        </a:rPr>
                        <a:t>Quality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1114346584"/>
                  </a:ext>
                </a:extLst>
              </a:tr>
              <a:tr h="353735">
                <a:tc>
                  <a:txBody>
                    <a:bodyPr/>
                    <a:lstStyle/>
                    <a:p>
                      <a:pPr algn="ctr"/>
                      <a:r>
                        <a:rPr lang="en-US" sz="1600" b="0" dirty="0">
                          <a:latin typeface="+mn-lt"/>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2.93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31.26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685602890"/>
                  </a:ext>
                </a:extLst>
              </a:tr>
              <a:tr h="353735">
                <a:tc>
                  <a:txBody>
                    <a:bodyPr/>
                    <a:lstStyle/>
                    <a:p>
                      <a:pPr algn="ctr"/>
                      <a:r>
                        <a:rPr lang="en-US" sz="1600" b="0" dirty="0">
                          <a:latin typeface="+mn-lt"/>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5.20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28.46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3125674188"/>
                  </a:ext>
                </a:extLst>
              </a:tr>
              <a:tr h="353735">
                <a:tc>
                  <a:txBody>
                    <a:bodyPr/>
                    <a:lstStyle/>
                    <a:p>
                      <a:pPr algn="ctr"/>
                      <a:r>
                        <a:rPr lang="en-US" sz="1600" b="0" dirty="0">
                          <a:latin typeface="+mn-lt"/>
                          <a:cs typeface="Times New Roman" panose="02020603050405020304" pitchFamily="18"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10.06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24.90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2906456229"/>
                  </a:ext>
                </a:extLst>
              </a:tr>
              <a:tr h="353735">
                <a:tc>
                  <a:txBody>
                    <a:bodyPr/>
                    <a:lstStyle/>
                    <a:p>
                      <a:pPr algn="ctr"/>
                      <a:r>
                        <a:rPr lang="en-US" sz="1600" b="0" dirty="0">
                          <a:latin typeface="+mn-lt"/>
                          <a:cs typeface="Times New Roman" panose="02020603050405020304" pitchFamily="18" charset="0"/>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23.69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20.95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2363725780"/>
                  </a:ext>
                </a:extLst>
              </a:tr>
            </a:tbl>
          </a:graphicData>
        </a:graphic>
      </p:graphicFrame>
      <p:graphicFrame>
        <p:nvGraphicFramePr>
          <p:cNvPr id="15" name="Chart 14">
            <a:extLst>
              <a:ext uri="{FF2B5EF4-FFF2-40B4-BE49-F238E27FC236}">
                <a16:creationId xmlns:a16="http://schemas.microsoft.com/office/drawing/2014/main" id="{EB5948F5-DC12-1317-BE47-54DE484C5C50}"/>
              </a:ext>
            </a:extLst>
          </p:cNvPr>
          <p:cNvGraphicFramePr>
            <a:graphicFrameLocks/>
          </p:cNvGraphicFramePr>
          <p:nvPr>
            <p:extLst>
              <p:ext uri="{D42A27DB-BD31-4B8C-83A1-F6EECF244321}">
                <p14:modId xmlns:p14="http://schemas.microsoft.com/office/powerpoint/2010/main" val="2646271314"/>
              </p:ext>
            </p:extLst>
          </p:nvPr>
        </p:nvGraphicFramePr>
        <p:xfrm>
          <a:off x="1209081" y="337021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E45A4181-948F-99E2-3461-BD4891AE2CEA}"/>
              </a:ext>
            </a:extLst>
          </p:cNvPr>
          <p:cNvGraphicFramePr>
            <a:graphicFrameLocks/>
          </p:cNvGraphicFramePr>
          <p:nvPr>
            <p:extLst>
              <p:ext uri="{D42A27DB-BD31-4B8C-83A1-F6EECF244321}">
                <p14:modId xmlns:p14="http://schemas.microsoft.com/office/powerpoint/2010/main" val="594548431"/>
              </p:ext>
            </p:extLst>
          </p:nvPr>
        </p:nvGraphicFramePr>
        <p:xfrm>
          <a:off x="6544056" y="3370215"/>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A8541CC1-E83E-7D8F-160E-C174F2EC35BB}"/>
              </a:ext>
            </a:extLst>
          </p:cNvPr>
          <p:cNvSpPr txBox="1"/>
          <p:nvPr/>
        </p:nvSpPr>
        <p:spPr>
          <a:xfrm>
            <a:off x="3047214" y="729305"/>
            <a:ext cx="6097567" cy="338554"/>
          </a:xfrm>
          <a:prstGeom prst="rect">
            <a:avLst/>
          </a:prstGeom>
          <a:noFill/>
        </p:spPr>
        <p:txBody>
          <a:bodyPr wrap="none" rtlCol="0">
            <a:spAutoFit/>
          </a:bodyPr>
          <a:lstStyle/>
          <a:p>
            <a:r>
              <a:rPr lang="en-US" sz="1600" dirty="0"/>
              <a:t>Table 01 :Variation of Compression ratio and PSNR values with Q-level</a:t>
            </a:r>
          </a:p>
        </p:txBody>
      </p:sp>
      <p:sp>
        <p:nvSpPr>
          <p:cNvPr id="19" name="TextBox 18">
            <a:extLst>
              <a:ext uri="{FF2B5EF4-FFF2-40B4-BE49-F238E27FC236}">
                <a16:creationId xmlns:a16="http://schemas.microsoft.com/office/drawing/2014/main" id="{1C3778F1-75E9-6854-815C-BE7835706A77}"/>
              </a:ext>
            </a:extLst>
          </p:cNvPr>
          <p:cNvSpPr txBox="1"/>
          <p:nvPr/>
        </p:nvSpPr>
        <p:spPr>
          <a:xfrm>
            <a:off x="1209081" y="6157061"/>
            <a:ext cx="4657044" cy="338554"/>
          </a:xfrm>
          <a:prstGeom prst="rect">
            <a:avLst/>
          </a:prstGeom>
          <a:noFill/>
        </p:spPr>
        <p:txBody>
          <a:bodyPr wrap="none" rtlCol="0">
            <a:spAutoFit/>
          </a:bodyPr>
          <a:lstStyle/>
          <a:p>
            <a:r>
              <a:rPr lang="en-US" sz="1600" dirty="0"/>
              <a:t>Figure 14:Variation of Compression ratio with Q-level</a:t>
            </a:r>
          </a:p>
        </p:txBody>
      </p:sp>
      <p:sp>
        <p:nvSpPr>
          <p:cNvPr id="20" name="TextBox 19">
            <a:extLst>
              <a:ext uri="{FF2B5EF4-FFF2-40B4-BE49-F238E27FC236}">
                <a16:creationId xmlns:a16="http://schemas.microsoft.com/office/drawing/2014/main" id="{717DDD9F-7200-3CD6-6199-786BA1CE2B02}"/>
              </a:ext>
            </a:extLst>
          </p:cNvPr>
          <p:cNvSpPr txBox="1"/>
          <p:nvPr/>
        </p:nvSpPr>
        <p:spPr>
          <a:xfrm>
            <a:off x="6741500" y="6128695"/>
            <a:ext cx="4129015" cy="338554"/>
          </a:xfrm>
          <a:prstGeom prst="rect">
            <a:avLst/>
          </a:prstGeom>
          <a:noFill/>
        </p:spPr>
        <p:txBody>
          <a:bodyPr wrap="none" rtlCol="0">
            <a:spAutoFit/>
          </a:bodyPr>
          <a:lstStyle/>
          <a:p>
            <a:r>
              <a:rPr lang="en-US" sz="1600" dirty="0"/>
              <a:t>Figure 15: Variation of PSNR value with Q-level</a:t>
            </a:r>
          </a:p>
        </p:txBody>
      </p:sp>
      <p:sp>
        <p:nvSpPr>
          <p:cNvPr id="21" name="TextBox 20">
            <a:extLst>
              <a:ext uri="{FF2B5EF4-FFF2-40B4-BE49-F238E27FC236}">
                <a16:creationId xmlns:a16="http://schemas.microsoft.com/office/drawing/2014/main" id="{1EDFA613-B284-5D11-BE53-DF0A0B80704C}"/>
              </a:ext>
            </a:extLst>
          </p:cNvPr>
          <p:cNvSpPr txBox="1"/>
          <p:nvPr/>
        </p:nvSpPr>
        <p:spPr>
          <a:xfrm>
            <a:off x="1167384" y="566589"/>
            <a:ext cx="1896363" cy="395173"/>
          </a:xfrm>
          <a:prstGeom prst="rect">
            <a:avLst/>
          </a:prstGeom>
          <a:noFill/>
        </p:spPr>
        <p:txBody>
          <a:bodyPr wrap="square">
            <a:spAutoFit/>
          </a:bodyPr>
          <a:lstStyle/>
          <a:p>
            <a:pPr marL="45720" indent="0">
              <a:lnSpc>
                <a:spcPct val="80000"/>
              </a:lnSpc>
              <a:buNone/>
            </a:pPr>
            <a:r>
              <a:rPr lang="en-US" sz="2400" b="1" dirty="0"/>
              <a:t>Results</a:t>
            </a:r>
          </a:p>
        </p:txBody>
      </p:sp>
    </p:spTree>
    <p:extLst>
      <p:ext uri="{BB962C8B-B14F-4D97-AF65-F5344CB8AC3E}">
        <p14:creationId xmlns:p14="http://schemas.microsoft.com/office/powerpoint/2010/main" val="3425577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682D616D-CF3F-473F-8CD2-94333B2D25E0}"/>
              </a:ext>
            </a:extLst>
          </p:cNvPr>
          <p:cNvSpPr txBox="1"/>
          <p:nvPr/>
        </p:nvSpPr>
        <p:spPr>
          <a:xfrm>
            <a:off x="446106" y="3792276"/>
            <a:ext cx="11299785" cy="2566737"/>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7150">
              <a:lnSpc>
                <a:spcPct val="90000"/>
              </a:lnSpc>
              <a:spcAft>
                <a:spcPts val="600"/>
              </a:spcAft>
            </a:pPr>
            <a:endParaRPr lang="en-US" sz="2400" b="1" dirty="0">
              <a:latin typeface="Cambria" panose="02040503050406030204" pitchFamily="18" charset="0"/>
              <a:ea typeface="Cambria" panose="02040503050406030204" pitchFamily="18" charset="0"/>
            </a:endParaRPr>
          </a:p>
        </p:txBody>
      </p:sp>
      <p:sp>
        <p:nvSpPr>
          <p:cNvPr id="14" name="Content Placeholder 2">
            <a:extLst>
              <a:ext uri="{FF2B5EF4-FFF2-40B4-BE49-F238E27FC236}">
                <a16:creationId xmlns:a16="http://schemas.microsoft.com/office/drawing/2014/main" id="{B5BC430C-7891-BB41-52F4-F680AD99CB15}"/>
              </a:ext>
            </a:extLst>
          </p:cNvPr>
          <p:cNvSpPr txBox="1">
            <a:spLocks/>
          </p:cNvSpPr>
          <p:nvPr/>
        </p:nvSpPr>
        <p:spPr>
          <a:xfrm>
            <a:off x="663331" y="551937"/>
            <a:ext cx="10876397" cy="3041257"/>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a:lnSpc>
                <a:spcPct val="80000"/>
              </a:lnSpc>
            </a:pPr>
            <a:r>
              <a:rPr lang="en-US" sz="1800" dirty="0"/>
              <a:t>3.1.2. Adjust the compression ratio of your image encoder to meet the following bit rates. Assume that you will be transmitting one image per second and the output should be at the best possible PSNR value.</a:t>
            </a:r>
            <a:r>
              <a:rPr lang="en-US" sz="1800" b="1" dirty="0"/>
              <a:t> </a:t>
            </a:r>
          </a:p>
          <a:p>
            <a:pPr marL="45720" indent="0">
              <a:lnSpc>
                <a:spcPct val="80000"/>
              </a:lnSpc>
              <a:buNone/>
            </a:pPr>
            <a:r>
              <a:rPr lang="en-US" sz="1800" dirty="0"/>
              <a:t>Bit rate of the channel                  = 199 + 300 kbps = 499 kbps</a:t>
            </a:r>
          </a:p>
          <a:p>
            <a:pPr marL="45720" indent="0">
              <a:lnSpc>
                <a:spcPct val="80000"/>
              </a:lnSpc>
              <a:buNone/>
            </a:pPr>
            <a:r>
              <a:rPr lang="en-US" sz="1800" dirty="0"/>
              <a:t>Target Bit Rate per Image           = Total Bit Rate / Number of Images per Second  = 499 kbps / 1 image/sec</a:t>
            </a:r>
          </a:p>
          <a:p>
            <a:pPr marL="45720" indent="0">
              <a:lnSpc>
                <a:spcPct val="80000"/>
              </a:lnSpc>
              <a:buNone/>
            </a:pPr>
            <a:r>
              <a:rPr lang="en-US" sz="1800" dirty="0"/>
              <a:t>                                                               = 499 kb</a:t>
            </a:r>
          </a:p>
          <a:p>
            <a:pPr marL="45720" indent="0">
              <a:lnSpc>
                <a:spcPct val="80000"/>
              </a:lnSpc>
              <a:buNone/>
            </a:pPr>
            <a:r>
              <a:rPr lang="en-US" sz="1800" dirty="0"/>
              <a:t>Compression ratio (@ 499kb )  = </a:t>
            </a:r>
            <a:r>
              <a:rPr lang="en-US" sz="1800" b="1" dirty="0"/>
              <a:t>0.53</a:t>
            </a:r>
          </a:p>
          <a:p>
            <a:pPr marL="45720" indent="0">
              <a:lnSpc>
                <a:spcPct val="80000"/>
              </a:lnSpc>
              <a:buNone/>
            </a:pPr>
            <a:r>
              <a:rPr lang="en-US" sz="1800" dirty="0"/>
              <a:t>Q –level                                               =  </a:t>
            </a:r>
            <a:r>
              <a:rPr lang="en-US" sz="1800" b="1" dirty="0"/>
              <a:t>0.28388 </a:t>
            </a:r>
            <a:r>
              <a:rPr lang="en-US" sz="1800" dirty="0"/>
              <a:t> </a:t>
            </a:r>
          </a:p>
          <a:p>
            <a:pPr marL="45720" indent="0">
              <a:lnSpc>
                <a:spcPct val="80000"/>
              </a:lnSpc>
              <a:buNone/>
            </a:pPr>
            <a:r>
              <a:rPr lang="en-US" sz="1800" dirty="0"/>
              <a:t>PSNR value                                        = </a:t>
            </a:r>
            <a:r>
              <a:rPr lang="en-US" sz="1800" b="1" dirty="0"/>
              <a:t>39.62</a:t>
            </a:r>
          </a:p>
          <a:p>
            <a:pPr marL="45720" indent="0">
              <a:lnSpc>
                <a:spcPct val="80000"/>
              </a:lnSpc>
              <a:buNone/>
            </a:pPr>
            <a:endParaRPr lang="en-US" sz="1800" dirty="0"/>
          </a:p>
          <a:p>
            <a:pPr marL="45720" indent="0">
              <a:lnSpc>
                <a:spcPct val="80000"/>
              </a:lnSpc>
              <a:buNone/>
            </a:pPr>
            <a:endParaRPr lang="en-US" sz="1800" dirty="0"/>
          </a:p>
        </p:txBody>
      </p:sp>
      <p:graphicFrame>
        <p:nvGraphicFramePr>
          <p:cNvPr id="19" name="Table 18">
            <a:extLst>
              <a:ext uri="{FF2B5EF4-FFF2-40B4-BE49-F238E27FC236}">
                <a16:creationId xmlns:a16="http://schemas.microsoft.com/office/drawing/2014/main" id="{97E010D8-064F-E540-A923-226787C60E60}"/>
              </a:ext>
            </a:extLst>
          </p:cNvPr>
          <p:cNvGraphicFramePr>
            <a:graphicFrameLocks noGrp="1"/>
          </p:cNvGraphicFramePr>
          <p:nvPr>
            <p:extLst>
              <p:ext uri="{D42A27DB-BD31-4B8C-83A1-F6EECF244321}">
                <p14:modId xmlns:p14="http://schemas.microsoft.com/office/powerpoint/2010/main" val="2705077097"/>
              </p:ext>
            </p:extLst>
          </p:nvPr>
        </p:nvGraphicFramePr>
        <p:xfrm>
          <a:off x="6576092" y="2792415"/>
          <a:ext cx="4442325" cy="3513648"/>
        </p:xfrm>
        <a:graphic>
          <a:graphicData uri="http://schemas.openxmlformats.org/drawingml/2006/table">
            <a:tbl>
              <a:tblPr firstRow="1">
                <a:tableStyleId>{D7AC3CCA-C797-4891-BE02-D94E43425B78}</a:tableStyleId>
              </a:tblPr>
              <a:tblGrid>
                <a:gridCol w="1480775">
                  <a:extLst>
                    <a:ext uri="{9D8B030D-6E8A-4147-A177-3AD203B41FA5}">
                      <a16:colId xmlns:a16="http://schemas.microsoft.com/office/drawing/2014/main" val="251119221"/>
                    </a:ext>
                  </a:extLst>
                </a:gridCol>
                <a:gridCol w="1480775">
                  <a:extLst>
                    <a:ext uri="{9D8B030D-6E8A-4147-A177-3AD203B41FA5}">
                      <a16:colId xmlns:a16="http://schemas.microsoft.com/office/drawing/2014/main" val="1699761378"/>
                    </a:ext>
                  </a:extLst>
                </a:gridCol>
                <a:gridCol w="1480775">
                  <a:extLst>
                    <a:ext uri="{9D8B030D-6E8A-4147-A177-3AD203B41FA5}">
                      <a16:colId xmlns:a16="http://schemas.microsoft.com/office/drawing/2014/main" val="850883487"/>
                    </a:ext>
                  </a:extLst>
                </a:gridCol>
              </a:tblGrid>
              <a:tr h="572751">
                <a:tc>
                  <a:txBody>
                    <a:bodyPr/>
                    <a:lstStyle/>
                    <a:p>
                      <a:pPr algn="ctr"/>
                      <a:r>
                        <a:rPr lang="en-US" sz="1600" b="1" dirty="0">
                          <a:latin typeface="+mn-lt"/>
                          <a:cs typeface="Times New Roman" panose="02020603050405020304" pitchFamily="18" charset="0"/>
                        </a:rPr>
                        <a:t>Q- 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1" dirty="0">
                          <a:latin typeface="+mn-lt"/>
                          <a:cs typeface="Times New Roman" panose="02020603050405020304" pitchFamily="18" charset="0"/>
                        </a:rPr>
                        <a:t>Compression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1" dirty="0">
                          <a:latin typeface="+mn-lt"/>
                          <a:cs typeface="Times New Roman" panose="02020603050405020304" pitchFamily="18" charset="0"/>
                        </a:rPr>
                        <a:t>Bit rate</a:t>
                      </a:r>
                    </a:p>
                    <a:p>
                      <a:pPr algn="ctr"/>
                      <a:r>
                        <a:rPr lang="en-US" sz="1600" b="1" dirty="0">
                          <a:latin typeface="+mn-lt"/>
                          <a:cs typeface="Times New Roman" panose="02020603050405020304" pitchFamily="18" charset="0"/>
                        </a:rPr>
                        <a:t>(kb)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2373998140"/>
                  </a:ext>
                </a:extLst>
              </a:tr>
              <a:tr h="366816">
                <a:tc>
                  <a:txBody>
                    <a:bodyPr/>
                    <a:lstStyle/>
                    <a:p>
                      <a:pPr algn="ctr"/>
                      <a:r>
                        <a:rPr lang="en-US" sz="1600" b="0" dirty="0">
                          <a:latin typeface="+mn-lt"/>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5.20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50.445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1021872354"/>
                  </a:ext>
                </a:extLst>
              </a:tr>
              <a:tr h="366816">
                <a:tc>
                  <a:txBody>
                    <a:bodyPr/>
                    <a:lstStyle/>
                    <a:p>
                      <a:pPr algn="ctr"/>
                      <a:r>
                        <a:rPr lang="en-US" sz="1600" b="0" dirty="0">
                          <a:latin typeface="+mn-lt"/>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2.93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89.584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1239839434"/>
                  </a:ext>
                </a:extLst>
              </a:tr>
              <a:tr h="366816">
                <a:tc>
                  <a:txBody>
                    <a:bodyPr/>
                    <a:lstStyle/>
                    <a:p>
                      <a:pPr algn="ctr"/>
                      <a:r>
                        <a:rPr lang="en-US" sz="1600" b="0" dirty="0">
                          <a:latin typeface="+mn-lt"/>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1.78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147.080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2739839993"/>
                  </a:ext>
                </a:extLst>
              </a:tr>
              <a:tr h="366816">
                <a:tc>
                  <a:txBody>
                    <a:bodyPr/>
                    <a:lstStyle/>
                    <a:p>
                      <a:pPr algn="ctr"/>
                      <a:r>
                        <a:rPr lang="en-US" sz="1600" b="0" dirty="0">
                          <a:latin typeface="+mn-lt"/>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1.13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232.726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3008380647"/>
                  </a:ext>
                </a:extLst>
              </a:tr>
              <a:tr h="366816">
                <a:tc>
                  <a:txBody>
                    <a:bodyPr/>
                    <a:lstStyle/>
                    <a:p>
                      <a:pPr algn="ctr"/>
                      <a:r>
                        <a:rPr lang="en-US" sz="1600" b="0" dirty="0">
                          <a:latin typeface="+mn-lt"/>
                          <a:cs typeface="Times New Roman" panose="02020603050405020304" pitchFamily="18" charset="0"/>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0.73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358.816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3997252695"/>
                  </a:ext>
                </a:extLst>
              </a:tr>
              <a:tr h="366816">
                <a:tc>
                  <a:txBody>
                    <a:bodyPr/>
                    <a:lstStyle/>
                    <a:p>
                      <a:pPr algn="ctr"/>
                      <a:r>
                        <a:rPr lang="en-US" sz="1600" b="0" dirty="0">
                          <a:latin typeface="+mn-lt"/>
                          <a:cs typeface="Times New Roman" panose="02020603050405020304" pitchFamily="18" charset="0"/>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0.49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536.778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1080937566"/>
                  </a:ext>
                </a:extLst>
              </a:tr>
              <a:tr h="366816">
                <a:tc>
                  <a:txBody>
                    <a:bodyPr/>
                    <a:lstStyle/>
                    <a:p>
                      <a:pPr algn="ctr"/>
                      <a:r>
                        <a:rPr lang="en-US" sz="1600" b="0" dirty="0">
                          <a:latin typeface="+mn-lt"/>
                          <a:cs typeface="Times New Roman" panose="02020603050405020304" pitchFamily="18" charset="0"/>
                        </a:rPr>
                        <a:t>0.285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0.53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0" dirty="0">
                          <a:latin typeface="+mn-lt"/>
                          <a:cs typeface="Times New Roman" panose="02020603050405020304" pitchFamily="18" charset="0"/>
                        </a:rPr>
                        <a:t>497.978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1674057001"/>
                  </a:ext>
                </a:extLst>
              </a:tr>
              <a:tr h="366816">
                <a:tc>
                  <a:txBody>
                    <a:bodyPr/>
                    <a:lstStyle/>
                    <a:p>
                      <a:pPr algn="ctr"/>
                      <a:r>
                        <a:rPr lang="en-US" sz="1600" b="1" dirty="0">
                          <a:latin typeface="+mn-lt"/>
                          <a:cs typeface="Times New Roman" panose="02020603050405020304" pitchFamily="18" charset="0"/>
                        </a:rPr>
                        <a:t>0.28388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1" dirty="0">
                          <a:latin typeface="+mn-lt"/>
                          <a:cs typeface="Times New Roman" panose="02020603050405020304" pitchFamily="18" charset="0"/>
                        </a:rPr>
                        <a:t>0.53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tc>
                  <a:txBody>
                    <a:bodyPr/>
                    <a:lstStyle/>
                    <a:p>
                      <a:pPr algn="ctr"/>
                      <a:r>
                        <a:rPr lang="en-US" sz="1600" b="1" dirty="0">
                          <a:latin typeface="+mn-lt"/>
                          <a:cs typeface="Times New Roman" panose="02020603050405020304" pitchFamily="18" charset="0"/>
                        </a:rPr>
                        <a:t>499.047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path path="circle">
                        <a:fillToRect r="100000" b="100000"/>
                      </a:path>
                      <a:tileRect l="-100000" t="-100000"/>
                    </a:gradFill>
                  </a:tcPr>
                </a:tc>
                <a:extLst>
                  <a:ext uri="{0D108BD9-81ED-4DB2-BD59-A6C34878D82A}">
                    <a16:rowId xmlns:a16="http://schemas.microsoft.com/office/drawing/2014/main" val="3905704649"/>
                  </a:ext>
                </a:extLst>
              </a:tr>
            </a:tbl>
          </a:graphicData>
        </a:graphic>
      </p:graphicFrame>
      <p:graphicFrame>
        <p:nvGraphicFramePr>
          <p:cNvPr id="20" name="Chart 19">
            <a:extLst>
              <a:ext uri="{FF2B5EF4-FFF2-40B4-BE49-F238E27FC236}">
                <a16:creationId xmlns:a16="http://schemas.microsoft.com/office/drawing/2014/main" id="{D938BACA-EBAC-0B9A-F2A9-EE7002097C52}"/>
              </a:ext>
            </a:extLst>
          </p:cNvPr>
          <p:cNvGraphicFramePr>
            <a:graphicFrameLocks/>
          </p:cNvGraphicFramePr>
          <p:nvPr>
            <p:extLst>
              <p:ext uri="{D42A27DB-BD31-4B8C-83A1-F6EECF244321}">
                <p14:modId xmlns:p14="http://schemas.microsoft.com/office/powerpoint/2010/main" val="3663125447"/>
              </p:ext>
            </p:extLst>
          </p:nvPr>
        </p:nvGraphicFramePr>
        <p:xfrm>
          <a:off x="1242747" y="3566673"/>
          <a:ext cx="4572000" cy="2739390"/>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A816DD94-39F6-9D90-1790-C2CD68289A6A}"/>
              </a:ext>
            </a:extLst>
          </p:cNvPr>
          <p:cNvSpPr txBox="1"/>
          <p:nvPr/>
        </p:nvSpPr>
        <p:spPr>
          <a:xfrm>
            <a:off x="5679157" y="2400911"/>
            <a:ext cx="6236194" cy="338554"/>
          </a:xfrm>
          <a:prstGeom prst="rect">
            <a:avLst/>
          </a:prstGeom>
          <a:noFill/>
        </p:spPr>
        <p:txBody>
          <a:bodyPr wrap="none" rtlCol="0">
            <a:spAutoFit/>
          </a:bodyPr>
          <a:lstStyle/>
          <a:p>
            <a:r>
              <a:rPr lang="en-US" sz="1600" dirty="0"/>
              <a:t>Table 02 :Variation of Compression ratio and Bit rate values with Q-level</a:t>
            </a:r>
          </a:p>
        </p:txBody>
      </p:sp>
      <p:sp>
        <p:nvSpPr>
          <p:cNvPr id="22" name="TextBox 21">
            <a:extLst>
              <a:ext uri="{FF2B5EF4-FFF2-40B4-BE49-F238E27FC236}">
                <a16:creationId xmlns:a16="http://schemas.microsoft.com/office/drawing/2014/main" id="{31A6E1EB-D719-88D6-839F-FF4479DD7372}"/>
              </a:ext>
            </a:extLst>
          </p:cNvPr>
          <p:cNvSpPr txBox="1"/>
          <p:nvPr/>
        </p:nvSpPr>
        <p:spPr>
          <a:xfrm>
            <a:off x="1173583" y="6294453"/>
            <a:ext cx="4710328" cy="338554"/>
          </a:xfrm>
          <a:prstGeom prst="rect">
            <a:avLst/>
          </a:prstGeom>
          <a:noFill/>
        </p:spPr>
        <p:txBody>
          <a:bodyPr wrap="none" rtlCol="0">
            <a:spAutoFit/>
          </a:bodyPr>
          <a:lstStyle/>
          <a:p>
            <a:r>
              <a:rPr lang="en-US" sz="1600" dirty="0"/>
              <a:t>Figure 16: Variation of Bit rate with Compression ratio</a:t>
            </a:r>
          </a:p>
        </p:txBody>
      </p:sp>
    </p:spTree>
    <p:extLst>
      <p:ext uri="{BB962C8B-B14F-4D97-AF65-F5344CB8AC3E}">
        <p14:creationId xmlns:p14="http://schemas.microsoft.com/office/powerpoint/2010/main" val="2752123046"/>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5022</TotalTime>
  <Words>1503</Words>
  <Application>Microsoft Office PowerPoint</Application>
  <PresentationFormat>Widescreen</PresentationFormat>
  <Paragraphs>260</Paragraphs>
  <Slides>18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Cambria</vt:lpstr>
      <vt:lpstr>Corbel</vt:lpstr>
      <vt:lpstr>Times New Roman</vt:lpstr>
      <vt:lpstr>Basis</vt:lpstr>
      <vt:lpstr>EE596 : Image and Video Coding Mini project</vt:lpstr>
      <vt:lpstr>Content</vt:lpstr>
      <vt:lpstr>PowerPoint Presentation</vt:lpstr>
      <vt:lpstr>Basic implementation of  Image compression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Multispectral Imaging for Condition Assessment</dc:title>
  <dc:creator>Ashan Serasinghe</dc:creator>
  <cp:lastModifiedBy>Pathum Shehara</cp:lastModifiedBy>
  <cp:revision>108</cp:revision>
  <dcterms:created xsi:type="dcterms:W3CDTF">2022-11-14T05:24:38Z</dcterms:created>
  <dcterms:modified xsi:type="dcterms:W3CDTF">2023-07-29T12:37:06Z</dcterms:modified>
</cp:coreProperties>
</file>